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60" r:id="rId2"/>
    <p:sldId id="271" r:id="rId3"/>
    <p:sldId id="274" r:id="rId4"/>
    <p:sldId id="272" r:id="rId5"/>
    <p:sldId id="276" r:id="rId6"/>
    <p:sldId id="277" r:id="rId7"/>
    <p:sldId id="275" r:id="rId8"/>
    <p:sldId id="269"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4"/>
    <a:srgbClr val="80B1D3"/>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7" autoAdjust="0"/>
    <p:restoredTop sz="74223" autoAdjust="0"/>
  </p:normalViewPr>
  <p:slideViewPr>
    <p:cSldViewPr snapToGrid="0">
      <p:cViewPr varScale="1">
        <p:scale>
          <a:sx n="55" d="100"/>
          <a:sy n="55" d="100"/>
        </p:scale>
        <p:origin x="10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616CB-3997-4234-BFD1-48E40C06C92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88C30BC-24D9-45DC-8456-9C1F077A07B8}">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Post Proposed Rule</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AC4A7ABE-D8B8-4047-900E-B1D672D558DE}" type="parTrans" cxnId="{CA591D60-8BDF-4F3F-B6A6-F6A2B7076659}">
      <dgm:prSet/>
      <dgm:spPr/>
      <dgm:t>
        <a:bodyPr/>
        <a:lstStyle/>
        <a:p>
          <a:endParaRPr lang="en-US"/>
        </a:p>
      </dgm:t>
    </dgm:pt>
    <dgm:pt modelId="{7A090169-61C6-4779-8F7A-6288FC6F05DC}" type="sibTrans" cxnId="{CA591D60-8BDF-4F3F-B6A6-F6A2B7076659}">
      <dgm:prSet/>
      <dgm:spPr/>
      <dgm:t>
        <a:bodyPr/>
        <a:lstStyle/>
        <a:p>
          <a:endParaRPr lang="en-US"/>
        </a:p>
      </dgm:t>
    </dgm:pt>
    <dgm:pt modelId="{EBB7AE37-5129-4A91-958D-A75140E3FF4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Receive Public Comments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312CA68-07E5-4095-BF9C-FB0CA3E84F36}" type="parTrans" cxnId="{AE7FBA54-B55B-440B-A513-174E3A074983}">
      <dgm:prSet/>
      <dgm:spPr/>
      <dgm:t>
        <a:bodyPr/>
        <a:lstStyle/>
        <a:p>
          <a:endParaRPr lang="en-US"/>
        </a:p>
      </dgm:t>
    </dgm:pt>
    <dgm:pt modelId="{8F6AB256-C1EA-4D23-91FC-9D9FDC52061A}" type="sibTrans" cxnId="{AE7FBA54-B55B-440B-A513-174E3A074983}">
      <dgm:prSet/>
      <dgm:spPr/>
      <dgm:t>
        <a:bodyPr/>
        <a:lstStyle/>
        <a:p>
          <a:endParaRPr lang="en-US"/>
        </a:p>
      </dgm:t>
    </dgm:pt>
    <dgm:pt modelId="{3788AA9E-7BFF-44A9-ACBF-9C1EE6B3798F}">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Sort &amp; Review Comments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dgm:t>
    </dgm:pt>
    <dgm:pt modelId="{B0969F5B-6C07-44A9-B219-3002D5728A96}" type="parTrans" cxnId="{2900C6B1-7D68-4917-8CC6-5AE7231472FE}">
      <dgm:prSet/>
      <dgm:spPr/>
      <dgm:t>
        <a:bodyPr/>
        <a:lstStyle/>
        <a:p>
          <a:endParaRPr lang="en-US"/>
        </a:p>
      </dgm:t>
    </dgm:pt>
    <dgm:pt modelId="{6E878690-D30D-4434-9DC5-DBC23D512F04}" type="sibTrans" cxnId="{2900C6B1-7D68-4917-8CC6-5AE7231472FE}">
      <dgm:prSet/>
      <dgm:spPr/>
      <dgm:t>
        <a:bodyPr/>
        <a:lstStyle/>
        <a:p>
          <a:endParaRPr lang="en-US"/>
        </a:p>
      </dgm:t>
    </dgm:pt>
    <dgm:pt modelId="{7555A21D-A457-4C03-B352-B0E9DC21D008}">
      <dgm:prSe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Brief Leadership &amp; Get Decisions</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CDA044B-882E-4A82-802D-F34BEF61CE33}" type="parTrans" cxnId="{D2DA4D6C-5579-4A1B-8403-65A99BE42CD9}">
      <dgm:prSet/>
      <dgm:spPr/>
      <dgm:t>
        <a:bodyPr/>
        <a:lstStyle/>
        <a:p>
          <a:endParaRPr lang="en-US"/>
        </a:p>
      </dgm:t>
    </dgm:pt>
    <dgm:pt modelId="{7A414F07-9ECA-4B85-AA51-B475B74431D9}" type="sibTrans" cxnId="{D2DA4D6C-5579-4A1B-8403-65A99BE42CD9}">
      <dgm:prSet/>
      <dgm:spPr/>
      <dgm:t>
        <a:bodyPr/>
        <a:lstStyle/>
        <a:p>
          <a:endParaRPr lang="en-US"/>
        </a:p>
      </dgm:t>
    </dgm:pt>
    <dgm:pt modelId="{44FACE55-1ACC-433E-9DA7-C54F28F33684}">
      <dgm:prSe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Write &amp; Publish Final Rule</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84A80D01-17CB-49FE-90F7-83B69CF30862}" type="parTrans" cxnId="{8C77C3A4-AE64-4610-9EB7-95D43BD76A8E}">
      <dgm:prSet/>
      <dgm:spPr/>
      <dgm:t>
        <a:bodyPr/>
        <a:lstStyle/>
        <a:p>
          <a:endParaRPr lang="en-US"/>
        </a:p>
      </dgm:t>
    </dgm:pt>
    <dgm:pt modelId="{2A8B2560-6A1A-4610-A8BE-E672E1E3BE6C}" type="sibTrans" cxnId="{8C77C3A4-AE64-4610-9EB7-95D43BD76A8E}">
      <dgm:prSet/>
      <dgm:spPr/>
      <dgm:t>
        <a:bodyPr/>
        <a:lstStyle/>
        <a:p>
          <a:endParaRPr lang="en-US"/>
        </a:p>
      </dgm:t>
    </dgm:pt>
    <dgm:pt modelId="{91F17F5F-D6BA-4279-9061-C3BF50FAB563}" type="pres">
      <dgm:prSet presAssocID="{D13616CB-3997-4234-BFD1-48E40C06C923}" presName="CompostProcess" presStyleCnt="0">
        <dgm:presLayoutVars>
          <dgm:dir/>
          <dgm:resizeHandles val="exact"/>
        </dgm:presLayoutVars>
      </dgm:prSet>
      <dgm:spPr/>
      <dgm:t>
        <a:bodyPr/>
        <a:lstStyle/>
        <a:p>
          <a:endParaRPr lang="en-US"/>
        </a:p>
      </dgm:t>
    </dgm:pt>
    <dgm:pt modelId="{3E2DAA22-BE73-44F5-A48B-C7E30C584A45}" type="pres">
      <dgm:prSet presAssocID="{D13616CB-3997-4234-BFD1-48E40C06C923}" presName="arrow" presStyleLbl="bgShp" presStyleIdx="0" presStyleCnt="1" custScaleX="117647"/>
      <dgm:spPr/>
    </dgm:pt>
    <dgm:pt modelId="{B6C9EC2A-6536-4385-A707-2B3C5797F696}" type="pres">
      <dgm:prSet presAssocID="{D13616CB-3997-4234-BFD1-48E40C06C923}" presName="linearProcess" presStyleCnt="0"/>
      <dgm:spPr/>
    </dgm:pt>
    <dgm:pt modelId="{9CE0903A-FC9B-4370-917B-5E968104E4EE}" type="pres">
      <dgm:prSet presAssocID="{888C30BC-24D9-45DC-8456-9C1F077A07B8}" presName="textNode" presStyleLbl="node1" presStyleIdx="0" presStyleCnt="5" custScaleY="110920">
        <dgm:presLayoutVars>
          <dgm:bulletEnabled val="1"/>
        </dgm:presLayoutVars>
      </dgm:prSet>
      <dgm:spPr/>
      <dgm:t>
        <a:bodyPr/>
        <a:lstStyle/>
        <a:p>
          <a:endParaRPr lang="en-US"/>
        </a:p>
      </dgm:t>
    </dgm:pt>
    <dgm:pt modelId="{DEFA44B3-ED26-455C-ACB0-43E5FB248959}" type="pres">
      <dgm:prSet presAssocID="{7A090169-61C6-4779-8F7A-6288FC6F05DC}" presName="sibTrans" presStyleCnt="0"/>
      <dgm:spPr/>
    </dgm:pt>
    <dgm:pt modelId="{1E3CCCD8-6B9B-4F6F-8D94-F3E03871A361}" type="pres">
      <dgm:prSet presAssocID="{EBB7AE37-5129-4A91-958D-A75140E3FF4D}" presName="textNode" presStyleLbl="node1" presStyleIdx="1" presStyleCnt="5" custScaleY="110920">
        <dgm:presLayoutVars>
          <dgm:bulletEnabled val="1"/>
        </dgm:presLayoutVars>
      </dgm:prSet>
      <dgm:spPr/>
      <dgm:t>
        <a:bodyPr/>
        <a:lstStyle/>
        <a:p>
          <a:endParaRPr lang="en-US"/>
        </a:p>
      </dgm:t>
    </dgm:pt>
    <dgm:pt modelId="{5E17EB2B-E624-454B-B2AB-2CD78711CBE7}" type="pres">
      <dgm:prSet presAssocID="{8F6AB256-C1EA-4D23-91FC-9D9FDC52061A}" presName="sibTrans" presStyleCnt="0"/>
      <dgm:spPr/>
    </dgm:pt>
    <dgm:pt modelId="{923F4680-50BD-44C5-8C79-0CCF5EE4251D}" type="pres">
      <dgm:prSet presAssocID="{3788AA9E-7BFF-44A9-ACBF-9C1EE6B3798F}" presName="textNode" presStyleLbl="node1" presStyleIdx="2" presStyleCnt="5" custScaleY="110920">
        <dgm:presLayoutVars>
          <dgm:bulletEnabled val="1"/>
        </dgm:presLayoutVars>
      </dgm:prSet>
      <dgm:spPr/>
      <dgm:t>
        <a:bodyPr/>
        <a:lstStyle/>
        <a:p>
          <a:endParaRPr lang="en-US"/>
        </a:p>
      </dgm:t>
    </dgm:pt>
    <dgm:pt modelId="{DC589019-EE71-41FF-852E-1B95F8DC2F0E}" type="pres">
      <dgm:prSet presAssocID="{6E878690-D30D-4434-9DC5-DBC23D512F04}" presName="sibTrans" presStyleCnt="0"/>
      <dgm:spPr/>
    </dgm:pt>
    <dgm:pt modelId="{C9D2E7F6-2EC6-4209-94FA-DDB6CF86D368}" type="pres">
      <dgm:prSet presAssocID="{7555A21D-A457-4C03-B352-B0E9DC21D008}" presName="textNode" presStyleLbl="node1" presStyleIdx="3" presStyleCnt="5" custScaleY="110920">
        <dgm:presLayoutVars>
          <dgm:bulletEnabled val="1"/>
        </dgm:presLayoutVars>
      </dgm:prSet>
      <dgm:spPr/>
      <dgm:t>
        <a:bodyPr/>
        <a:lstStyle/>
        <a:p>
          <a:endParaRPr lang="en-US"/>
        </a:p>
      </dgm:t>
    </dgm:pt>
    <dgm:pt modelId="{D4C4FB50-A661-404D-AB2D-4559592FB75D}" type="pres">
      <dgm:prSet presAssocID="{7A414F07-9ECA-4B85-AA51-B475B74431D9}" presName="sibTrans" presStyleCnt="0"/>
      <dgm:spPr/>
    </dgm:pt>
    <dgm:pt modelId="{76A76FD7-8B51-4648-821E-13A12F7E4651}" type="pres">
      <dgm:prSet presAssocID="{44FACE55-1ACC-433E-9DA7-C54F28F33684}" presName="textNode" presStyleLbl="node1" presStyleIdx="4" presStyleCnt="5" custScaleY="110920">
        <dgm:presLayoutVars>
          <dgm:bulletEnabled val="1"/>
        </dgm:presLayoutVars>
      </dgm:prSet>
      <dgm:spPr/>
      <dgm:t>
        <a:bodyPr/>
        <a:lstStyle/>
        <a:p>
          <a:endParaRPr lang="en-US"/>
        </a:p>
      </dgm:t>
    </dgm:pt>
  </dgm:ptLst>
  <dgm:cxnLst>
    <dgm:cxn modelId="{D2DA4D6C-5579-4A1B-8403-65A99BE42CD9}" srcId="{D13616CB-3997-4234-BFD1-48E40C06C923}" destId="{7555A21D-A457-4C03-B352-B0E9DC21D008}" srcOrd="3" destOrd="0" parTransId="{9CDA044B-882E-4A82-802D-F34BEF61CE33}" sibTransId="{7A414F07-9ECA-4B85-AA51-B475B74431D9}"/>
    <dgm:cxn modelId="{8AEDEC50-283E-4715-927A-3ECEE44AF21D}" type="presOf" srcId="{EBB7AE37-5129-4A91-958D-A75140E3FF4D}" destId="{1E3CCCD8-6B9B-4F6F-8D94-F3E03871A361}" srcOrd="0" destOrd="0" presId="urn:microsoft.com/office/officeart/2005/8/layout/hProcess9"/>
    <dgm:cxn modelId="{2900C6B1-7D68-4917-8CC6-5AE7231472FE}" srcId="{D13616CB-3997-4234-BFD1-48E40C06C923}" destId="{3788AA9E-7BFF-44A9-ACBF-9C1EE6B3798F}" srcOrd="2" destOrd="0" parTransId="{B0969F5B-6C07-44A9-B219-3002D5728A96}" sibTransId="{6E878690-D30D-4434-9DC5-DBC23D512F04}"/>
    <dgm:cxn modelId="{55B258C7-ABC3-4856-9D57-5358D72AFA24}" type="presOf" srcId="{44FACE55-1ACC-433E-9DA7-C54F28F33684}" destId="{76A76FD7-8B51-4648-821E-13A12F7E4651}" srcOrd="0" destOrd="0" presId="urn:microsoft.com/office/officeart/2005/8/layout/hProcess9"/>
    <dgm:cxn modelId="{CA591D60-8BDF-4F3F-B6A6-F6A2B7076659}" srcId="{D13616CB-3997-4234-BFD1-48E40C06C923}" destId="{888C30BC-24D9-45DC-8456-9C1F077A07B8}" srcOrd="0" destOrd="0" parTransId="{AC4A7ABE-D8B8-4047-900E-B1D672D558DE}" sibTransId="{7A090169-61C6-4779-8F7A-6288FC6F05DC}"/>
    <dgm:cxn modelId="{53742428-94BE-44C6-AA74-B6C997844091}" type="presOf" srcId="{888C30BC-24D9-45DC-8456-9C1F077A07B8}" destId="{9CE0903A-FC9B-4370-917B-5E968104E4EE}" srcOrd="0" destOrd="0" presId="urn:microsoft.com/office/officeart/2005/8/layout/hProcess9"/>
    <dgm:cxn modelId="{6C957DF6-69EF-4C43-B507-73AF188F70AF}" type="presOf" srcId="{7555A21D-A457-4C03-B352-B0E9DC21D008}" destId="{C9D2E7F6-2EC6-4209-94FA-DDB6CF86D368}" srcOrd="0" destOrd="0" presId="urn:microsoft.com/office/officeart/2005/8/layout/hProcess9"/>
    <dgm:cxn modelId="{6C3EE0BF-B7BD-4B50-80F4-7994C25BC800}" type="presOf" srcId="{3788AA9E-7BFF-44A9-ACBF-9C1EE6B3798F}" destId="{923F4680-50BD-44C5-8C79-0CCF5EE4251D}" srcOrd="0" destOrd="0" presId="urn:microsoft.com/office/officeart/2005/8/layout/hProcess9"/>
    <dgm:cxn modelId="{AE7FBA54-B55B-440B-A513-174E3A074983}" srcId="{D13616CB-3997-4234-BFD1-48E40C06C923}" destId="{EBB7AE37-5129-4A91-958D-A75140E3FF4D}" srcOrd="1" destOrd="0" parTransId="{9312CA68-07E5-4095-BF9C-FB0CA3E84F36}" sibTransId="{8F6AB256-C1EA-4D23-91FC-9D9FDC52061A}"/>
    <dgm:cxn modelId="{8C77C3A4-AE64-4610-9EB7-95D43BD76A8E}" srcId="{D13616CB-3997-4234-BFD1-48E40C06C923}" destId="{44FACE55-1ACC-433E-9DA7-C54F28F33684}" srcOrd="4" destOrd="0" parTransId="{84A80D01-17CB-49FE-90F7-83B69CF30862}" sibTransId="{2A8B2560-6A1A-4610-A8BE-E672E1E3BE6C}"/>
    <dgm:cxn modelId="{AF1B9EB8-F26F-4F0B-A359-7D4570D8A320}" type="presOf" srcId="{D13616CB-3997-4234-BFD1-48E40C06C923}" destId="{91F17F5F-D6BA-4279-9061-C3BF50FAB563}" srcOrd="0" destOrd="0" presId="urn:microsoft.com/office/officeart/2005/8/layout/hProcess9"/>
    <dgm:cxn modelId="{5D92138E-6A0C-44FF-90FB-E7C786292113}" type="presParOf" srcId="{91F17F5F-D6BA-4279-9061-C3BF50FAB563}" destId="{3E2DAA22-BE73-44F5-A48B-C7E30C584A45}" srcOrd="0" destOrd="0" presId="urn:microsoft.com/office/officeart/2005/8/layout/hProcess9"/>
    <dgm:cxn modelId="{58A9DEE2-B342-498C-AD41-85426734C227}" type="presParOf" srcId="{91F17F5F-D6BA-4279-9061-C3BF50FAB563}" destId="{B6C9EC2A-6536-4385-A707-2B3C5797F696}" srcOrd="1" destOrd="0" presId="urn:microsoft.com/office/officeart/2005/8/layout/hProcess9"/>
    <dgm:cxn modelId="{F8E49E0A-D700-4530-BCC5-E0A6ED27BE07}" type="presParOf" srcId="{B6C9EC2A-6536-4385-A707-2B3C5797F696}" destId="{9CE0903A-FC9B-4370-917B-5E968104E4EE}" srcOrd="0" destOrd="0" presId="urn:microsoft.com/office/officeart/2005/8/layout/hProcess9"/>
    <dgm:cxn modelId="{79219A57-3E0D-4223-BB4F-D94AFAFA395D}" type="presParOf" srcId="{B6C9EC2A-6536-4385-A707-2B3C5797F696}" destId="{DEFA44B3-ED26-455C-ACB0-43E5FB248959}" srcOrd="1" destOrd="0" presId="urn:microsoft.com/office/officeart/2005/8/layout/hProcess9"/>
    <dgm:cxn modelId="{3D533A6A-B0A9-4EBC-980B-D6F5FBEE1FE0}" type="presParOf" srcId="{B6C9EC2A-6536-4385-A707-2B3C5797F696}" destId="{1E3CCCD8-6B9B-4F6F-8D94-F3E03871A361}" srcOrd="2" destOrd="0" presId="urn:microsoft.com/office/officeart/2005/8/layout/hProcess9"/>
    <dgm:cxn modelId="{499D2BA8-8198-4DE4-B900-515C68CAED40}" type="presParOf" srcId="{B6C9EC2A-6536-4385-A707-2B3C5797F696}" destId="{5E17EB2B-E624-454B-B2AB-2CD78711CBE7}" srcOrd="3" destOrd="0" presId="urn:microsoft.com/office/officeart/2005/8/layout/hProcess9"/>
    <dgm:cxn modelId="{C06154D3-0DDF-4F25-8BC7-C77D54EF38CC}" type="presParOf" srcId="{B6C9EC2A-6536-4385-A707-2B3C5797F696}" destId="{923F4680-50BD-44C5-8C79-0CCF5EE4251D}" srcOrd="4" destOrd="0" presId="urn:microsoft.com/office/officeart/2005/8/layout/hProcess9"/>
    <dgm:cxn modelId="{0F756123-C159-43F5-A3CF-A084CC869E8F}" type="presParOf" srcId="{B6C9EC2A-6536-4385-A707-2B3C5797F696}" destId="{DC589019-EE71-41FF-852E-1B95F8DC2F0E}" srcOrd="5" destOrd="0" presId="urn:microsoft.com/office/officeart/2005/8/layout/hProcess9"/>
    <dgm:cxn modelId="{3A1111B6-16E6-472A-8530-BE12FCBB4168}" type="presParOf" srcId="{B6C9EC2A-6536-4385-A707-2B3C5797F696}" destId="{C9D2E7F6-2EC6-4209-94FA-DDB6CF86D368}" srcOrd="6" destOrd="0" presId="urn:microsoft.com/office/officeart/2005/8/layout/hProcess9"/>
    <dgm:cxn modelId="{D27083EC-E525-41A5-99C7-03759D822D80}" type="presParOf" srcId="{B6C9EC2A-6536-4385-A707-2B3C5797F696}" destId="{D4C4FB50-A661-404D-AB2D-4559592FB75D}" srcOrd="7" destOrd="0" presId="urn:microsoft.com/office/officeart/2005/8/layout/hProcess9"/>
    <dgm:cxn modelId="{5314E724-0B95-47DD-9101-01D369B4076C}" type="presParOf" srcId="{B6C9EC2A-6536-4385-A707-2B3C5797F696}" destId="{76A76FD7-8B51-4648-821E-13A12F7E465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616CB-3997-4234-BFD1-48E40C06C92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88C30BC-24D9-45DC-8456-9C1F077A07B8}">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a:t>
          </a:r>
          <a:r>
            <a:rPr lang="en-US" sz="1400" b="1" dirty="0" smtClean="0">
              <a:solidFill>
                <a:srgbClr val="0070C0"/>
              </a:solidFill>
            </a:rPr>
            <a:t>Proposed Rule </a:t>
          </a:r>
          <a:r>
            <a:rPr lang="en-US" sz="1400" b="1" dirty="0" smtClean="0">
              <a:solidFill>
                <a:srgbClr val="0070C0"/>
              </a:solidFill>
            </a:rPr>
            <a:t>Text to </a:t>
          </a:r>
          <a:r>
            <a:rPr lang="en-US" sz="1400" b="1" dirty="0" smtClean="0">
              <a:solidFill>
                <a:srgbClr val="0070C0"/>
              </a:solidFill>
            </a:rPr>
            <a:t>Train Topic Model</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AC4A7ABE-D8B8-4047-900E-B1D672D558DE}" type="parTrans" cxnId="{CA591D60-8BDF-4F3F-B6A6-F6A2B7076659}">
      <dgm:prSet/>
      <dgm:spPr/>
      <dgm:t>
        <a:bodyPr/>
        <a:lstStyle/>
        <a:p>
          <a:endParaRPr lang="en-US"/>
        </a:p>
      </dgm:t>
    </dgm:pt>
    <dgm:pt modelId="{7A090169-61C6-4779-8F7A-6288FC6F05DC}" type="sibTrans" cxnId="{CA591D60-8BDF-4F3F-B6A6-F6A2B7076659}">
      <dgm:prSet/>
      <dgm:spPr/>
      <dgm:t>
        <a:bodyPr/>
        <a:lstStyle/>
        <a:p>
          <a:endParaRPr lang="en-US"/>
        </a:p>
      </dgm:t>
    </dgm:pt>
    <dgm:pt modelId="{EBB7AE37-5129-4A91-958D-A75140E3FF4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Automate the Conversion of </a:t>
          </a:r>
          <a:r>
            <a:rPr lang="en-US" sz="1400" b="1" dirty="0" smtClean="0">
              <a:solidFill>
                <a:srgbClr val="0070C0"/>
              </a:solidFill>
            </a:rPr>
            <a:t>Comments into Machine Readable Text</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312CA68-07E5-4095-BF9C-FB0CA3E84F36}" type="parTrans" cxnId="{AE7FBA54-B55B-440B-A513-174E3A074983}">
      <dgm:prSet/>
      <dgm:spPr/>
      <dgm:t>
        <a:bodyPr/>
        <a:lstStyle/>
        <a:p>
          <a:endParaRPr lang="en-US"/>
        </a:p>
      </dgm:t>
    </dgm:pt>
    <dgm:pt modelId="{8F6AB256-C1EA-4D23-91FC-9D9FDC52061A}" type="sibTrans" cxnId="{AE7FBA54-B55B-440B-A513-174E3A074983}">
      <dgm:prSet/>
      <dgm:spPr/>
      <dgm:t>
        <a:bodyPr/>
        <a:lstStyle/>
        <a:p>
          <a:endParaRPr lang="en-US"/>
        </a:p>
      </dgm:t>
    </dgm:pt>
    <dgm:pt modelId="{3788AA9E-7BFF-44A9-ACBF-9C1EE6B3798F}">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Topic Model to Classify Public Comments by Proposed Rule Section</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dgm:t>
    </dgm:pt>
    <dgm:pt modelId="{B0969F5B-6C07-44A9-B219-3002D5728A96}" type="parTrans" cxnId="{2900C6B1-7D68-4917-8CC6-5AE7231472FE}">
      <dgm:prSet/>
      <dgm:spPr/>
      <dgm:t>
        <a:bodyPr/>
        <a:lstStyle/>
        <a:p>
          <a:endParaRPr lang="en-US"/>
        </a:p>
      </dgm:t>
    </dgm:pt>
    <dgm:pt modelId="{6E878690-D30D-4434-9DC5-DBC23D512F04}" type="sibTrans" cxnId="{2900C6B1-7D68-4917-8CC6-5AE7231472FE}">
      <dgm:prSet/>
      <dgm:spPr/>
      <dgm:t>
        <a:bodyPr/>
        <a:lstStyle/>
        <a:p>
          <a:endParaRPr lang="en-US"/>
        </a:p>
      </dgm:t>
    </dgm:pt>
    <dgm:pt modelId="{91F17F5F-D6BA-4279-9061-C3BF50FAB563}" type="pres">
      <dgm:prSet presAssocID="{D13616CB-3997-4234-BFD1-48E40C06C923}" presName="CompostProcess" presStyleCnt="0">
        <dgm:presLayoutVars>
          <dgm:dir/>
          <dgm:resizeHandles val="exact"/>
        </dgm:presLayoutVars>
      </dgm:prSet>
      <dgm:spPr/>
      <dgm:t>
        <a:bodyPr/>
        <a:lstStyle/>
        <a:p>
          <a:endParaRPr lang="en-US"/>
        </a:p>
      </dgm:t>
    </dgm:pt>
    <dgm:pt modelId="{3E2DAA22-BE73-44F5-A48B-C7E30C584A45}" type="pres">
      <dgm:prSet presAssocID="{D13616CB-3997-4234-BFD1-48E40C06C923}" presName="arrow" presStyleLbl="bgShp" presStyleIdx="0" presStyleCnt="1" custScaleX="117647"/>
      <dgm:spPr/>
    </dgm:pt>
    <dgm:pt modelId="{B6C9EC2A-6536-4385-A707-2B3C5797F696}" type="pres">
      <dgm:prSet presAssocID="{D13616CB-3997-4234-BFD1-48E40C06C923}" presName="linearProcess" presStyleCnt="0"/>
      <dgm:spPr/>
    </dgm:pt>
    <dgm:pt modelId="{9CE0903A-FC9B-4370-917B-5E968104E4EE}" type="pres">
      <dgm:prSet presAssocID="{888C30BC-24D9-45DC-8456-9C1F077A07B8}" presName="textNode" presStyleLbl="node1" presStyleIdx="0" presStyleCnt="3" custScaleY="110920">
        <dgm:presLayoutVars>
          <dgm:bulletEnabled val="1"/>
        </dgm:presLayoutVars>
      </dgm:prSet>
      <dgm:spPr/>
      <dgm:t>
        <a:bodyPr/>
        <a:lstStyle/>
        <a:p>
          <a:endParaRPr lang="en-US"/>
        </a:p>
      </dgm:t>
    </dgm:pt>
    <dgm:pt modelId="{DEFA44B3-ED26-455C-ACB0-43E5FB248959}" type="pres">
      <dgm:prSet presAssocID="{7A090169-61C6-4779-8F7A-6288FC6F05DC}" presName="sibTrans" presStyleCnt="0"/>
      <dgm:spPr/>
    </dgm:pt>
    <dgm:pt modelId="{1E3CCCD8-6B9B-4F6F-8D94-F3E03871A361}" type="pres">
      <dgm:prSet presAssocID="{EBB7AE37-5129-4A91-958D-A75140E3FF4D}" presName="textNode" presStyleLbl="node1" presStyleIdx="1" presStyleCnt="3" custScaleY="110920">
        <dgm:presLayoutVars>
          <dgm:bulletEnabled val="1"/>
        </dgm:presLayoutVars>
      </dgm:prSet>
      <dgm:spPr/>
      <dgm:t>
        <a:bodyPr/>
        <a:lstStyle/>
        <a:p>
          <a:endParaRPr lang="en-US"/>
        </a:p>
      </dgm:t>
    </dgm:pt>
    <dgm:pt modelId="{5E17EB2B-E624-454B-B2AB-2CD78711CBE7}" type="pres">
      <dgm:prSet presAssocID="{8F6AB256-C1EA-4D23-91FC-9D9FDC52061A}" presName="sibTrans" presStyleCnt="0"/>
      <dgm:spPr/>
    </dgm:pt>
    <dgm:pt modelId="{923F4680-50BD-44C5-8C79-0CCF5EE4251D}" type="pres">
      <dgm:prSet presAssocID="{3788AA9E-7BFF-44A9-ACBF-9C1EE6B3798F}" presName="textNode" presStyleLbl="node1" presStyleIdx="2" presStyleCnt="3" custScaleY="110920">
        <dgm:presLayoutVars>
          <dgm:bulletEnabled val="1"/>
        </dgm:presLayoutVars>
      </dgm:prSet>
      <dgm:spPr/>
      <dgm:t>
        <a:bodyPr/>
        <a:lstStyle/>
        <a:p>
          <a:endParaRPr lang="en-US"/>
        </a:p>
      </dgm:t>
    </dgm:pt>
  </dgm:ptLst>
  <dgm:cxnLst>
    <dgm:cxn modelId="{2900C6B1-7D68-4917-8CC6-5AE7231472FE}" srcId="{D13616CB-3997-4234-BFD1-48E40C06C923}" destId="{3788AA9E-7BFF-44A9-ACBF-9C1EE6B3798F}" srcOrd="2" destOrd="0" parTransId="{B0969F5B-6C07-44A9-B219-3002D5728A96}" sibTransId="{6E878690-D30D-4434-9DC5-DBC23D512F04}"/>
    <dgm:cxn modelId="{AE7FBA54-B55B-440B-A513-174E3A074983}" srcId="{D13616CB-3997-4234-BFD1-48E40C06C923}" destId="{EBB7AE37-5129-4A91-958D-A75140E3FF4D}" srcOrd="1" destOrd="0" parTransId="{9312CA68-07E5-4095-BF9C-FB0CA3E84F36}" sibTransId="{8F6AB256-C1EA-4D23-91FC-9D9FDC52061A}"/>
    <dgm:cxn modelId="{CA591D60-8BDF-4F3F-B6A6-F6A2B7076659}" srcId="{D13616CB-3997-4234-BFD1-48E40C06C923}" destId="{888C30BC-24D9-45DC-8456-9C1F077A07B8}" srcOrd="0" destOrd="0" parTransId="{AC4A7ABE-D8B8-4047-900E-B1D672D558DE}" sibTransId="{7A090169-61C6-4779-8F7A-6288FC6F05DC}"/>
    <dgm:cxn modelId="{445883D5-A33B-41CD-B81B-2A1003A2EAB0}" type="presOf" srcId="{EBB7AE37-5129-4A91-958D-A75140E3FF4D}" destId="{1E3CCCD8-6B9B-4F6F-8D94-F3E03871A361}" srcOrd="0" destOrd="0" presId="urn:microsoft.com/office/officeart/2005/8/layout/hProcess9"/>
    <dgm:cxn modelId="{C430CAE6-ED71-4C0B-828E-6B99545E0455}" type="presOf" srcId="{888C30BC-24D9-45DC-8456-9C1F077A07B8}" destId="{9CE0903A-FC9B-4370-917B-5E968104E4EE}" srcOrd="0" destOrd="0" presId="urn:microsoft.com/office/officeart/2005/8/layout/hProcess9"/>
    <dgm:cxn modelId="{F806CF98-6FA6-491E-A34E-8CD84A5A743D}" type="presOf" srcId="{D13616CB-3997-4234-BFD1-48E40C06C923}" destId="{91F17F5F-D6BA-4279-9061-C3BF50FAB563}" srcOrd="0" destOrd="0" presId="urn:microsoft.com/office/officeart/2005/8/layout/hProcess9"/>
    <dgm:cxn modelId="{FCDEEA3C-0CB4-4DEE-B2DC-5F23C816A3C7}" type="presOf" srcId="{3788AA9E-7BFF-44A9-ACBF-9C1EE6B3798F}" destId="{923F4680-50BD-44C5-8C79-0CCF5EE4251D}" srcOrd="0" destOrd="0" presId="urn:microsoft.com/office/officeart/2005/8/layout/hProcess9"/>
    <dgm:cxn modelId="{9D87AA62-F8DE-4B7E-8A6C-A3CD8B86BB8B}" type="presParOf" srcId="{91F17F5F-D6BA-4279-9061-C3BF50FAB563}" destId="{3E2DAA22-BE73-44F5-A48B-C7E30C584A45}" srcOrd="0" destOrd="0" presId="urn:microsoft.com/office/officeart/2005/8/layout/hProcess9"/>
    <dgm:cxn modelId="{F1C87C36-D446-443B-AE6E-1AA89DD54E9B}" type="presParOf" srcId="{91F17F5F-D6BA-4279-9061-C3BF50FAB563}" destId="{B6C9EC2A-6536-4385-A707-2B3C5797F696}" srcOrd="1" destOrd="0" presId="urn:microsoft.com/office/officeart/2005/8/layout/hProcess9"/>
    <dgm:cxn modelId="{80FFB398-36EA-48BE-B1FF-288666F50365}" type="presParOf" srcId="{B6C9EC2A-6536-4385-A707-2B3C5797F696}" destId="{9CE0903A-FC9B-4370-917B-5E968104E4EE}" srcOrd="0" destOrd="0" presId="urn:microsoft.com/office/officeart/2005/8/layout/hProcess9"/>
    <dgm:cxn modelId="{46E64F06-CA03-42AC-B1FA-68DD243D75E2}" type="presParOf" srcId="{B6C9EC2A-6536-4385-A707-2B3C5797F696}" destId="{DEFA44B3-ED26-455C-ACB0-43E5FB248959}" srcOrd="1" destOrd="0" presId="urn:microsoft.com/office/officeart/2005/8/layout/hProcess9"/>
    <dgm:cxn modelId="{2EDAFD2C-7A28-4F34-BA0F-C49DECBBD240}" type="presParOf" srcId="{B6C9EC2A-6536-4385-A707-2B3C5797F696}" destId="{1E3CCCD8-6B9B-4F6F-8D94-F3E03871A361}" srcOrd="2" destOrd="0" presId="urn:microsoft.com/office/officeart/2005/8/layout/hProcess9"/>
    <dgm:cxn modelId="{9EF5E85B-8C87-4F40-B366-70834B6826EF}" type="presParOf" srcId="{B6C9EC2A-6536-4385-A707-2B3C5797F696}" destId="{5E17EB2B-E624-454B-B2AB-2CD78711CBE7}" srcOrd="3" destOrd="0" presId="urn:microsoft.com/office/officeart/2005/8/layout/hProcess9"/>
    <dgm:cxn modelId="{2FA03770-3411-4DD1-8FF8-35B622EEA000}" type="presParOf" srcId="{B6C9EC2A-6536-4385-A707-2B3C5797F696}" destId="{923F4680-50BD-44C5-8C79-0CCF5EE4251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3616CB-3997-4234-BFD1-48E40C06C92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88C30BC-24D9-45DC-8456-9C1F077A07B8}">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a:t>
          </a:r>
          <a:r>
            <a:rPr lang="en-US" sz="1400" b="1" dirty="0" smtClean="0">
              <a:solidFill>
                <a:srgbClr val="0070C0"/>
              </a:solidFill>
            </a:rPr>
            <a:t>Proposed Rule </a:t>
          </a:r>
          <a:r>
            <a:rPr lang="en-US" sz="1400" b="1" dirty="0" smtClean="0">
              <a:solidFill>
                <a:srgbClr val="0070C0"/>
              </a:solidFill>
            </a:rPr>
            <a:t>Text to </a:t>
          </a:r>
          <a:r>
            <a:rPr lang="en-US" sz="1400" b="1" dirty="0" smtClean="0">
              <a:solidFill>
                <a:srgbClr val="0070C0"/>
              </a:solidFill>
            </a:rPr>
            <a:t>Train Topic Model</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AC4A7ABE-D8B8-4047-900E-B1D672D558DE}" type="parTrans" cxnId="{CA591D60-8BDF-4F3F-B6A6-F6A2B7076659}">
      <dgm:prSet/>
      <dgm:spPr/>
      <dgm:t>
        <a:bodyPr/>
        <a:lstStyle/>
        <a:p>
          <a:endParaRPr lang="en-US"/>
        </a:p>
      </dgm:t>
    </dgm:pt>
    <dgm:pt modelId="{7A090169-61C6-4779-8F7A-6288FC6F05DC}" type="sibTrans" cxnId="{CA591D60-8BDF-4F3F-B6A6-F6A2B7076659}">
      <dgm:prSet/>
      <dgm:spPr/>
      <dgm:t>
        <a:bodyPr/>
        <a:lstStyle/>
        <a:p>
          <a:endParaRPr lang="en-US"/>
        </a:p>
      </dgm:t>
    </dgm:pt>
    <dgm:pt modelId="{EBB7AE37-5129-4A91-958D-A75140E3FF4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Automate the Conversion of </a:t>
          </a:r>
          <a:r>
            <a:rPr lang="en-US" sz="1400" b="1" dirty="0" smtClean="0">
              <a:solidFill>
                <a:srgbClr val="0070C0"/>
              </a:solidFill>
            </a:rPr>
            <a:t>Comments into Machine Readable Text</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dirty="0">
            <a:solidFill>
              <a:srgbClr val="0070C0"/>
            </a:solidFill>
          </a:endParaRPr>
        </a:p>
      </dgm:t>
    </dgm:pt>
    <dgm:pt modelId="{9312CA68-07E5-4095-BF9C-FB0CA3E84F36}" type="parTrans" cxnId="{AE7FBA54-B55B-440B-A513-174E3A074983}">
      <dgm:prSet/>
      <dgm:spPr/>
      <dgm:t>
        <a:bodyPr/>
        <a:lstStyle/>
        <a:p>
          <a:endParaRPr lang="en-US"/>
        </a:p>
      </dgm:t>
    </dgm:pt>
    <dgm:pt modelId="{8F6AB256-C1EA-4D23-91FC-9D9FDC52061A}" type="sibTrans" cxnId="{AE7FBA54-B55B-440B-A513-174E3A074983}">
      <dgm:prSet/>
      <dgm:spPr/>
      <dgm:t>
        <a:bodyPr/>
        <a:lstStyle/>
        <a:p>
          <a:endParaRPr lang="en-US"/>
        </a:p>
      </dgm:t>
    </dgm:pt>
    <dgm:pt modelId="{3788AA9E-7BFF-44A9-ACBF-9C1EE6B3798F}">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b="1" dirty="0" smtClean="0">
              <a:solidFill>
                <a:srgbClr val="0070C0"/>
              </a:solidFill>
            </a:rPr>
            <a:t>Use Topic Model to Classify Public Comments by Proposed Rule Section</a:t>
          </a: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a:p>
          <a:endParaRPr lang="en-US" sz="1400" b="1" dirty="0" smtClean="0">
            <a:solidFill>
              <a:srgbClr val="0070C0"/>
            </a:solidFill>
          </a:endParaRPr>
        </a:p>
      </dgm:t>
    </dgm:pt>
    <dgm:pt modelId="{B0969F5B-6C07-44A9-B219-3002D5728A96}" type="parTrans" cxnId="{2900C6B1-7D68-4917-8CC6-5AE7231472FE}">
      <dgm:prSet/>
      <dgm:spPr/>
      <dgm:t>
        <a:bodyPr/>
        <a:lstStyle/>
        <a:p>
          <a:endParaRPr lang="en-US"/>
        </a:p>
      </dgm:t>
    </dgm:pt>
    <dgm:pt modelId="{6E878690-D30D-4434-9DC5-DBC23D512F04}" type="sibTrans" cxnId="{2900C6B1-7D68-4917-8CC6-5AE7231472FE}">
      <dgm:prSet/>
      <dgm:spPr/>
      <dgm:t>
        <a:bodyPr/>
        <a:lstStyle/>
        <a:p>
          <a:endParaRPr lang="en-US"/>
        </a:p>
      </dgm:t>
    </dgm:pt>
    <dgm:pt modelId="{91F17F5F-D6BA-4279-9061-C3BF50FAB563}" type="pres">
      <dgm:prSet presAssocID="{D13616CB-3997-4234-BFD1-48E40C06C923}" presName="CompostProcess" presStyleCnt="0">
        <dgm:presLayoutVars>
          <dgm:dir/>
          <dgm:resizeHandles val="exact"/>
        </dgm:presLayoutVars>
      </dgm:prSet>
      <dgm:spPr/>
      <dgm:t>
        <a:bodyPr/>
        <a:lstStyle/>
        <a:p>
          <a:endParaRPr lang="en-US"/>
        </a:p>
      </dgm:t>
    </dgm:pt>
    <dgm:pt modelId="{3E2DAA22-BE73-44F5-A48B-C7E30C584A45}" type="pres">
      <dgm:prSet presAssocID="{D13616CB-3997-4234-BFD1-48E40C06C923}" presName="arrow" presStyleLbl="bgShp" presStyleIdx="0" presStyleCnt="1" custScaleX="117647"/>
      <dgm:spPr/>
    </dgm:pt>
    <dgm:pt modelId="{B6C9EC2A-6536-4385-A707-2B3C5797F696}" type="pres">
      <dgm:prSet presAssocID="{D13616CB-3997-4234-BFD1-48E40C06C923}" presName="linearProcess" presStyleCnt="0"/>
      <dgm:spPr/>
    </dgm:pt>
    <dgm:pt modelId="{9CE0903A-FC9B-4370-917B-5E968104E4EE}" type="pres">
      <dgm:prSet presAssocID="{888C30BC-24D9-45DC-8456-9C1F077A07B8}" presName="textNode" presStyleLbl="node1" presStyleIdx="0" presStyleCnt="3" custScaleY="110920">
        <dgm:presLayoutVars>
          <dgm:bulletEnabled val="1"/>
        </dgm:presLayoutVars>
      </dgm:prSet>
      <dgm:spPr/>
      <dgm:t>
        <a:bodyPr/>
        <a:lstStyle/>
        <a:p>
          <a:endParaRPr lang="en-US"/>
        </a:p>
      </dgm:t>
    </dgm:pt>
    <dgm:pt modelId="{DEFA44B3-ED26-455C-ACB0-43E5FB248959}" type="pres">
      <dgm:prSet presAssocID="{7A090169-61C6-4779-8F7A-6288FC6F05DC}" presName="sibTrans" presStyleCnt="0"/>
      <dgm:spPr/>
    </dgm:pt>
    <dgm:pt modelId="{1E3CCCD8-6B9B-4F6F-8D94-F3E03871A361}" type="pres">
      <dgm:prSet presAssocID="{EBB7AE37-5129-4A91-958D-A75140E3FF4D}" presName="textNode" presStyleLbl="node1" presStyleIdx="1" presStyleCnt="3" custScaleY="110920">
        <dgm:presLayoutVars>
          <dgm:bulletEnabled val="1"/>
        </dgm:presLayoutVars>
      </dgm:prSet>
      <dgm:spPr/>
      <dgm:t>
        <a:bodyPr/>
        <a:lstStyle/>
        <a:p>
          <a:endParaRPr lang="en-US"/>
        </a:p>
      </dgm:t>
    </dgm:pt>
    <dgm:pt modelId="{5E17EB2B-E624-454B-B2AB-2CD78711CBE7}" type="pres">
      <dgm:prSet presAssocID="{8F6AB256-C1EA-4D23-91FC-9D9FDC52061A}" presName="sibTrans" presStyleCnt="0"/>
      <dgm:spPr/>
    </dgm:pt>
    <dgm:pt modelId="{923F4680-50BD-44C5-8C79-0CCF5EE4251D}" type="pres">
      <dgm:prSet presAssocID="{3788AA9E-7BFF-44A9-ACBF-9C1EE6B3798F}" presName="textNode" presStyleLbl="node1" presStyleIdx="2" presStyleCnt="3" custScaleY="110920">
        <dgm:presLayoutVars>
          <dgm:bulletEnabled val="1"/>
        </dgm:presLayoutVars>
      </dgm:prSet>
      <dgm:spPr/>
      <dgm:t>
        <a:bodyPr/>
        <a:lstStyle/>
        <a:p>
          <a:endParaRPr lang="en-US"/>
        </a:p>
      </dgm:t>
    </dgm:pt>
  </dgm:ptLst>
  <dgm:cxnLst>
    <dgm:cxn modelId="{5366D341-8E4D-41A9-B58F-40BE3AFADE0C}" type="presOf" srcId="{3788AA9E-7BFF-44A9-ACBF-9C1EE6B3798F}" destId="{923F4680-50BD-44C5-8C79-0CCF5EE4251D}" srcOrd="0" destOrd="0" presId="urn:microsoft.com/office/officeart/2005/8/layout/hProcess9"/>
    <dgm:cxn modelId="{2900C6B1-7D68-4917-8CC6-5AE7231472FE}" srcId="{D13616CB-3997-4234-BFD1-48E40C06C923}" destId="{3788AA9E-7BFF-44A9-ACBF-9C1EE6B3798F}" srcOrd="2" destOrd="0" parTransId="{B0969F5B-6C07-44A9-B219-3002D5728A96}" sibTransId="{6E878690-D30D-4434-9DC5-DBC23D512F04}"/>
    <dgm:cxn modelId="{AE7FBA54-B55B-440B-A513-174E3A074983}" srcId="{D13616CB-3997-4234-BFD1-48E40C06C923}" destId="{EBB7AE37-5129-4A91-958D-A75140E3FF4D}" srcOrd="1" destOrd="0" parTransId="{9312CA68-07E5-4095-BF9C-FB0CA3E84F36}" sibTransId="{8F6AB256-C1EA-4D23-91FC-9D9FDC52061A}"/>
    <dgm:cxn modelId="{CA591D60-8BDF-4F3F-B6A6-F6A2B7076659}" srcId="{D13616CB-3997-4234-BFD1-48E40C06C923}" destId="{888C30BC-24D9-45DC-8456-9C1F077A07B8}" srcOrd="0" destOrd="0" parTransId="{AC4A7ABE-D8B8-4047-900E-B1D672D558DE}" sibTransId="{7A090169-61C6-4779-8F7A-6288FC6F05DC}"/>
    <dgm:cxn modelId="{85207992-9844-4818-8849-732BC16A9141}" type="presOf" srcId="{888C30BC-24D9-45DC-8456-9C1F077A07B8}" destId="{9CE0903A-FC9B-4370-917B-5E968104E4EE}" srcOrd="0" destOrd="0" presId="urn:microsoft.com/office/officeart/2005/8/layout/hProcess9"/>
    <dgm:cxn modelId="{46F20C8D-7310-47B3-A893-D57D46119817}" type="presOf" srcId="{D13616CB-3997-4234-BFD1-48E40C06C923}" destId="{91F17F5F-D6BA-4279-9061-C3BF50FAB563}" srcOrd="0" destOrd="0" presId="urn:microsoft.com/office/officeart/2005/8/layout/hProcess9"/>
    <dgm:cxn modelId="{9D1AEBA3-9142-4AF3-A9DA-EECDA6EEAAAA}" type="presOf" srcId="{EBB7AE37-5129-4A91-958D-A75140E3FF4D}" destId="{1E3CCCD8-6B9B-4F6F-8D94-F3E03871A361}" srcOrd="0" destOrd="0" presId="urn:microsoft.com/office/officeart/2005/8/layout/hProcess9"/>
    <dgm:cxn modelId="{42D418CF-5255-470F-A246-BB053EF199B4}" type="presParOf" srcId="{91F17F5F-D6BA-4279-9061-C3BF50FAB563}" destId="{3E2DAA22-BE73-44F5-A48B-C7E30C584A45}" srcOrd="0" destOrd="0" presId="urn:microsoft.com/office/officeart/2005/8/layout/hProcess9"/>
    <dgm:cxn modelId="{645EA4A6-1406-4BC9-B3E6-06D584429BF3}" type="presParOf" srcId="{91F17F5F-D6BA-4279-9061-C3BF50FAB563}" destId="{B6C9EC2A-6536-4385-A707-2B3C5797F696}" srcOrd="1" destOrd="0" presId="urn:microsoft.com/office/officeart/2005/8/layout/hProcess9"/>
    <dgm:cxn modelId="{34CDCC58-6B46-49BC-B56E-79425BFF5309}" type="presParOf" srcId="{B6C9EC2A-6536-4385-A707-2B3C5797F696}" destId="{9CE0903A-FC9B-4370-917B-5E968104E4EE}" srcOrd="0" destOrd="0" presId="urn:microsoft.com/office/officeart/2005/8/layout/hProcess9"/>
    <dgm:cxn modelId="{D3FF3F59-A16E-4608-9859-CBE56DC1AF40}" type="presParOf" srcId="{B6C9EC2A-6536-4385-A707-2B3C5797F696}" destId="{DEFA44B3-ED26-455C-ACB0-43E5FB248959}" srcOrd="1" destOrd="0" presId="urn:microsoft.com/office/officeart/2005/8/layout/hProcess9"/>
    <dgm:cxn modelId="{A7A5407A-0EB1-4B4F-A9E6-78A8813A8D87}" type="presParOf" srcId="{B6C9EC2A-6536-4385-A707-2B3C5797F696}" destId="{1E3CCCD8-6B9B-4F6F-8D94-F3E03871A361}" srcOrd="2" destOrd="0" presId="urn:microsoft.com/office/officeart/2005/8/layout/hProcess9"/>
    <dgm:cxn modelId="{05C4E1AC-A0A7-4993-9874-9903754F59DA}" type="presParOf" srcId="{B6C9EC2A-6536-4385-A707-2B3C5797F696}" destId="{5E17EB2B-E624-454B-B2AB-2CD78711CBE7}" srcOrd="3" destOrd="0" presId="urn:microsoft.com/office/officeart/2005/8/layout/hProcess9"/>
    <dgm:cxn modelId="{E058FAE3-FE4F-4C66-81DB-C38387434469}" type="presParOf" srcId="{B6C9EC2A-6536-4385-A707-2B3C5797F696}" destId="{923F4680-50BD-44C5-8C79-0CCF5EE4251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AA22-BE73-44F5-A48B-C7E30C584A45}">
      <dsp:nvSpPr>
        <dsp:cNvPr id="0" name=""/>
        <dsp:cNvSpPr/>
      </dsp:nvSpPr>
      <dsp:spPr>
        <a:xfrm>
          <a:off x="2" y="0"/>
          <a:ext cx="8501444" cy="41218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903A-FC9B-4370-917B-5E968104E4EE}">
      <dsp:nvSpPr>
        <dsp:cNvPr id="0" name=""/>
        <dsp:cNvSpPr/>
      </dsp:nvSpPr>
      <dsp:spPr>
        <a:xfrm>
          <a:off x="7069"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Post Proposed Rule</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80773" y="1220247"/>
        <a:ext cx="1362424" cy="1681389"/>
      </dsp:txXfrm>
    </dsp:sp>
    <dsp:sp modelId="{1E3CCCD8-6B9B-4F6F-8D94-F3E03871A361}">
      <dsp:nvSpPr>
        <dsp:cNvPr id="0" name=""/>
        <dsp:cNvSpPr/>
      </dsp:nvSpPr>
      <dsp:spPr>
        <a:xfrm>
          <a:off x="1751439"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Receive Public Comments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1825143" y="1220247"/>
        <a:ext cx="1362424" cy="1681389"/>
      </dsp:txXfrm>
    </dsp:sp>
    <dsp:sp modelId="{923F4680-50BD-44C5-8C79-0CCF5EE4251D}">
      <dsp:nvSpPr>
        <dsp:cNvPr id="0" name=""/>
        <dsp:cNvSpPr/>
      </dsp:nvSpPr>
      <dsp:spPr>
        <a:xfrm>
          <a:off x="3495808"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Sort &amp; Review Comments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dsp:txBody>
      <dsp:txXfrm>
        <a:off x="3569512" y="1220247"/>
        <a:ext cx="1362424" cy="1681389"/>
      </dsp:txXfrm>
    </dsp:sp>
    <dsp:sp modelId="{C9D2E7F6-2EC6-4209-94FA-DDB6CF86D368}">
      <dsp:nvSpPr>
        <dsp:cNvPr id="0" name=""/>
        <dsp:cNvSpPr/>
      </dsp:nvSpPr>
      <dsp:spPr>
        <a:xfrm>
          <a:off x="5240177"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Brief Leadership &amp; Get Decisions</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5313881" y="1220247"/>
        <a:ext cx="1362424" cy="1681389"/>
      </dsp:txXfrm>
    </dsp:sp>
    <dsp:sp modelId="{76A76FD7-8B51-4648-821E-13A12F7E4651}">
      <dsp:nvSpPr>
        <dsp:cNvPr id="0" name=""/>
        <dsp:cNvSpPr/>
      </dsp:nvSpPr>
      <dsp:spPr>
        <a:xfrm>
          <a:off x="6984546" y="1146543"/>
          <a:ext cx="1509832"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Write &amp; Publish Final Rule</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7058250" y="1220247"/>
        <a:ext cx="1362424" cy="1681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AA22-BE73-44F5-A48B-C7E30C584A45}">
      <dsp:nvSpPr>
        <dsp:cNvPr id="0" name=""/>
        <dsp:cNvSpPr/>
      </dsp:nvSpPr>
      <dsp:spPr>
        <a:xfrm>
          <a:off x="2" y="0"/>
          <a:ext cx="8501444" cy="41218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903A-FC9B-4370-917B-5E968104E4EE}">
      <dsp:nvSpPr>
        <dsp:cNvPr id="0" name=""/>
        <dsp:cNvSpPr/>
      </dsp:nvSpPr>
      <dsp:spPr>
        <a:xfrm>
          <a:off x="162438"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a:t>
          </a:r>
          <a:r>
            <a:rPr lang="en-US" sz="1400" b="1" kern="1200" dirty="0" smtClean="0">
              <a:solidFill>
                <a:srgbClr val="0070C0"/>
              </a:solidFill>
            </a:rPr>
            <a:t>Proposed Rule </a:t>
          </a:r>
          <a:r>
            <a:rPr lang="en-US" sz="1400" b="1" kern="1200" dirty="0" smtClean="0">
              <a:solidFill>
                <a:srgbClr val="0070C0"/>
              </a:solidFill>
            </a:rPr>
            <a:t>Text to </a:t>
          </a:r>
          <a:r>
            <a:rPr lang="en-US" sz="1400" b="1" kern="1200" dirty="0" smtClean="0">
              <a:solidFill>
                <a:srgbClr val="0070C0"/>
              </a:solidFill>
            </a:rPr>
            <a:t>Train Topic Model</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251713" y="1235818"/>
        <a:ext cx="2347998" cy="1650247"/>
      </dsp:txXfrm>
    </dsp:sp>
    <dsp:sp modelId="{1E3CCCD8-6B9B-4F6F-8D94-F3E03871A361}">
      <dsp:nvSpPr>
        <dsp:cNvPr id="0" name=""/>
        <dsp:cNvSpPr/>
      </dsp:nvSpPr>
      <dsp:spPr>
        <a:xfrm>
          <a:off x="2987450"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Automate the Conversion of </a:t>
          </a:r>
          <a:r>
            <a:rPr lang="en-US" sz="1400" b="1" kern="1200" dirty="0" smtClean="0">
              <a:solidFill>
                <a:srgbClr val="0070C0"/>
              </a:solidFill>
            </a:rPr>
            <a:t>Comments into Machine Readable Text</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3076725" y="1235818"/>
        <a:ext cx="2347998" cy="1650247"/>
      </dsp:txXfrm>
    </dsp:sp>
    <dsp:sp modelId="{923F4680-50BD-44C5-8C79-0CCF5EE4251D}">
      <dsp:nvSpPr>
        <dsp:cNvPr id="0" name=""/>
        <dsp:cNvSpPr/>
      </dsp:nvSpPr>
      <dsp:spPr>
        <a:xfrm>
          <a:off x="5812462"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Topic Model to Classify Public Comments by Proposed Rule Section</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dsp:txBody>
      <dsp:txXfrm>
        <a:off x="5901737" y="1235818"/>
        <a:ext cx="2347998" cy="16502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DAA22-BE73-44F5-A48B-C7E30C584A45}">
      <dsp:nvSpPr>
        <dsp:cNvPr id="0" name=""/>
        <dsp:cNvSpPr/>
      </dsp:nvSpPr>
      <dsp:spPr>
        <a:xfrm>
          <a:off x="2" y="0"/>
          <a:ext cx="8501444" cy="412188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0903A-FC9B-4370-917B-5E968104E4EE}">
      <dsp:nvSpPr>
        <dsp:cNvPr id="0" name=""/>
        <dsp:cNvSpPr/>
      </dsp:nvSpPr>
      <dsp:spPr>
        <a:xfrm>
          <a:off x="162438"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a:t>
          </a:r>
          <a:r>
            <a:rPr lang="en-US" sz="1400" b="1" kern="1200" dirty="0" smtClean="0">
              <a:solidFill>
                <a:srgbClr val="0070C0"/>
              </a:solidFill>
            </a:rPr>
            <a:t>Proposed Rule </a:t>
          </a:r>
          <a:r>
            <a:rPr lang="en-US" sz="1400" b="1" kern="1200" dirty="0" smtClean="0">
              <a:solidFill>
                <a:srgbClr val="0070C0"/>
              </a:solidFill>
            </a:rPr>
            <a:t>Text to </a:t>
          </a:r>
          <a:r>
            <a:rPr lang="en-US" sz="1400" b="1" kern="1200" dirty="0" smtClean="0">
              <a:solidFill>
                <a:srgbClr val="0070C0"/>
              </a:solidFill>
            </a:rPr>
            <a:t>Train Topic Model</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251713" y="1235818"/>
        <a:ext cx="2347998" cy="1650247"/>
      </dsp:txXfrm>
    </dsp:sp>
    <dsp:sp modelId="{1E3CCCD8-6B9B-4F6F-8D94-F3E03871A361}">
      <dsp:nvSpPr>
        <dsp:cNvPr id="0" name=""/>
        <dsp:cNvSpPr/>
      </dsp:nvSpPr>
      <dsp:spPr>
        <a:xfrm>
          <a:off x="2987450"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Automate the Conversion of </a:t>
          </a:r>
          <a:r>
            <a:rPr lang="en-US" sz="1400" b="1" kern="1200" dirty="0" smtClean="0">
              <a:solidFill>
                <a:srgbClr val="0070C0"/>
              </a:solidFill>
            </a:rPr>
            <a:t>Comments into Machine Readable Text</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kern="1200" dirty="0">
            <a:solidFill>
              <a:srgbClr val="0070C0"/>
            </a:solidFill>
          </a:endParaRPr>
        </a:p>
      </dsp:txBody>
      <dsp:txXfrm>
        <a:off x="3076725" y="1235818"/>
        <a:ext cx="2347998" cy="1650247"/>
      </dsp:txXfrm>
    </dsp:sp>
    <dsp:sp modelId="{923F4680-50BD-44C5-8C79-0CCF5EE4251D}">
      <dsp:nvSpPr>
        <dsp:cNvPr id="0" name=""/>
        <dsp:cNvSpPr/>
      </dsp:nvSpPr>
      <dsp:spPr>
        <a:xfrm>
          <a:off x="5812462" y="1146543"/>
          <a:ext cx="2526548" cy="1828797"/>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solidFill>
                <a:srgbClr val="0070C0"/>
              </a:solidFill>
            </a:rPr>
            <a:t>Use Topic Model to Classify Public Comments by Proposed Rule Section</a:t>
          </a: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a:p>
          <a:pPr lvl="0" algn="ctr" defTabSz="622300">
            <a:lnSpc>
              <a:spcPct val="90000"/>
            </a:lnSpc>
            <a:spcBef>
              <a:spcPct val="0"/>
            </a:spcBef>
            <a:spcAft>
              <a:spcPct val="35000"/>
            </a:spcAft>
          </a:pPr>
          <a:endParaRPr lang="en-US" sz="1400" b="1" kern="1200" dirty="0" smtClean="0">
            <a:solidFill>
              <a:srgbClr val="0070C0"/>
            </a:solidFill>
          </a:endParaRPr>
        </a:p>
      </dsp:txBody>
      <dsp:txXfrm>
        <a:off x="5901737" y="1235818"/>
        <a:ext cx="2347998" cy="16502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0F5C-4933-40F6-B836-DB78538AE03B}" type="datetimeFigureOut">
              <a:rPr lang="en-US" smtClean="0"/>
              <a:t>10/09/2018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4BE41-EBD8-480E-B3D0-66EAD6969576}" type="slidenum">
              <a:rPr lang="en-US" smtClean="0"/>
              <a:t>‹#›</a:t>
            </a:fld>
            <a:endParaRPr lang="en-US"/>
          </a:p>
        </p:txBody>
      </p:sp>
    </p:spTree>
    <p:extLst>
      <p:ext uri="{BB962C8B-B14F-4D97-AF65-F5344CB8AC3E}">
        <p14:creationId xmlns:p14="http://schemas.microsoft.com/office/powerpoint/2010/main" val="271212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my name is Arthur Pignotti. I’m a health insurance specialist at the Centers for Medicare and Medicaid Services or CMS, working on Medicare Part C and D plan payment policy. Part C or the Medicare Advantage program is where CMS pays capitated payments to private insurance plans to cover medical costs for beneficiaries. Part D is the prescription drug coverage portion of Medicare. My project was to create a process for classifying and analyzing public comments to documents posted on regulations.gov.</a:t>
            </a:r>
            <a:endParaRPr lang="en-US" dirty="0"/>
          </a:p>
        </p:txBody>
      </p:sp>
      <p:sp>
        <p:nvSpPr>
          <p:cNvPr id="4" name="Slide Number Placeholder 3"/>
          <p:cNvSpPr>
            <a:spLocks noGrp="1"/>
          </p:cNvSpPr>
          <p:nvPr>
            <p:ph type="sldNum" sz="quarter" idx="10"/>
          </p:nvPr>
        </p:nvSpPr>
        <p:spPr/>
        <p:txBody>
          <a:bodyPr/>
          <a:lstStyle/>
          <a:p>
            <a:fld id="{29AF7083-2C8B-4AFF-97C8-D4FF40DA43CF}" type="slidenum">
              <a:rPr lang="en-US" smtClean="0"/>
              <a:t>1</a:t>
            </a:fld>
            <a:endParaRPr lang="en-US" dirty="0"/>
          </a:p>
        </p:txBody>
      </p:sp>
    </p:spTree>
    <p:extLst>
      <p:ext uri="{BB962C8B-B14F-4D97-AF65-F5344CB8AC3E}">
        <p14:creationId xmlns:p14="http://schemas.microsoft.com/office/powerpoint/2010/main" val="158141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provide some background on the comment review process. For those of you who live and breathe this process, just indulge me for a minute before deciding to fall asleep. First, a document for public comment is posted to regulations.gov. Then, for a specified amount of time, the public is able to post comments to the document. These comments can be anything from a one-sentence statement to a 100-plus page monograph. After the comment period is over, subject matter experts or SMEs will sort, review and analyze the comments. Then they will brief leadership and get policy decisions. With these decisions, they will write and publish the final rule. That does not sound too bad, right? Well, the issue for many of us at CMS is that many of these documents are related to payment and so are bound to payment cycles and timelines. So, in many cases we have as few as 30 days from the end of the comment period to the publishing of the final document. Now, you may be sitting there thinking, but can’t you review comments during the public comment period to save time? Well, like students handing in term papers, most commenters submit </a:t>
            </a:r>
            <a:r>
              <a:rPr lang="en-US" baseline="0" dirty="0" smtClean="0"/>
              <a:t>their pages of comments </a:t>
            </a:r>
            <a:r>
              <a:rPr lang="en-US" baseline="0" dirty="0" smtClean="0"/>
              <a:t>right before the deadline.</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2</a:t>
            </a:fld>
            <a:endParaRPr lang="en-US"/>
          </a:p>
        </p:txBody>
      </p:sp>
    </p:spTree>
    <p:extLst>
      <p:ext uri="{BB962C8B-B14F-4D97-AF65-F5344CB8AC3E}">
        <p14:creationId xmlns:p14="http://schemas.microsoft.com/office/powerpoint/2010/main" val="311775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are the needs of the stakeholders in this process? In a nutshell, they need the tedious tasks automated so they can spend more time on the complex tasks like synthesizing, briefing, and writing. To do this, we need to reduce the time to sort, read, and analyze over a thousand pages of comments, mostly in PDF form. This will allow them to brief leadership sooner, which will help maintain tight schedules and make deadlines. Also, for more complex decisions, SMEs need to provide follow-on analyses to answer </a:t>
            </a:r>
            <a:r>
              <a:rPr lang="en-US" baseline="0" dirty="0" smtClean="0"/>
              <a:t>leadership’s</a:t>
            </a:r>
            <a:r>
              <a:rPr lang="en-US" baseline="0" dirty="0" smtClean="0"/>
              <a:t> questions before decisions can be made. This is done normally while SMEs are writing parts of the final document so easing some of this analytical workload is needed as well.</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3</a:t>
            </a:fld>
            <a:endParaRPr lang="en-US"/>
          </a:p>
        </p:txBody>
      </p:sp>
    </p:spTree>
    <p:extLst>
      <p:ext uri="{BB962C8B-B14F-4D97-AF65-F5344CB8AC3E}">
        <p14:creationId xmlns:p14="http://schemas.microsoft.com/office/powerpoint/2010/main" val="34015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solution to these problems is creating a topic modeling process to automate tedious tasks like classifying and converting comments. The first step in this process is to use the text from the proposed rule to create a topic model.</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4</a:t>
            </a:fld>
            <a:endParaRPr lang="en-US"/>
          </a:p>
        </p:txBody>
      </p:sp>
    </p:spTree>
    <p:extLst>
      <p:ext uri="{BB962C8B-B14F-4D97-AF65-F5344CB8AC3E}">
        <p14:creationId xmlns:p14="http://schemas.microsoft.com/office/powerpoint/2010/main" val="213800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take a quick step back. What is a topic model? A topic model basically builds topics by grouping significant, correlated words together. If that did not make sense, here is a concrete example. Say we have a section about ESRD rates. In that section, words like ESRD and dialysis will show up often and uniquely since other sections will most likely not use these words. Therefore, among the topics that the model creates, there will be one where these words are heavily weighted as you can see in the example on the left. On the right, is a graphic that the algorithm creator designed. For our purposes, I will this to illustrate how comment classification works. Imagine that this is a comment and each color represents a topic. The algorithm will search the comment for instances of terms from different topics. Each time a word from a topic appears, the probability that the comment discusses that topic increases until we have final probabilities. Now, b</a:t>
            </a:r>
            <a:r>
              <a:rPr lang="en-US" dirty="0" smtClean="0"/>
              <a:t>ack</a:t>
            </a:r>
            <a:r>
              <a:rPr lang="en-US" baseline="0" dirty="0" smtClean="0"/>
              <a:t> to the larger process. </a:t>
            </a:r>
            <a:endParaRPr lang="en-US" dirty="0" smtClean="0"/>
          </a:p>
        </p:txBody>
      </p:sp>
      <p:sp>
        <p:nvSpPr>
          <p:cNvPr id="4" name="Slide Number Placeholder 3"/>
          <p:cNvSpPr>
            <a:spLocks noGrp="1"/>
          </p:cNvSpPr>
          <p:nvPr>
            <p:ph type="sldNum" sz="quarter" idx="10"/>
          </p:nvPr>
        </p:nvSpPr>
        <p:spPr/>
        <p:txBody>
          <a:bodyPr/>
          <a:lstStyle/>
          <a:p>
            <a:fld id="{5E74BE41-EBD8-480E-B3D0-66EAD6969576}" type="slidenum">
              <a:rPr lang="en-US" smtClean="0"/>
              <a:t>5</a:t>
            </a:fld>
            <a:endParaRPr lang="en-US"/>
          </a:p>
        </p:txBody>
      </p:sp>
    </p:spTree>
    <p:extLst>
      <p:ext uri="{BB962C8B-B14F-4D97-AF65-F5344CB8AC3E}">
        <p14:creationId xmlns:p14="http://schemas.microsoft.com/office/powerpoint/2010/main" val="287765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trained our topic model. Next, there is a program to automate the conversion of comments into machine readable text that can be used by the topic model. Then input the comments into the topic model and it will classify comments by assigning them probabilities for each section. So, going back to our example, if a comment says ESRD and dialysis numerous times, it will receive a high probability for that section and probably very low probabilities for other sections.</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6</a:t>
            </a:fld>
            <a:endParaRPr lang="en-US"/>
          </a:p>
        </p:txBody>
      </p:sp>
    </p:spTree>
    <p:extLst>
      <p:ext uri="{BB962C8B-B14F-4D97-AF65-F5344CB8AC3E}">
        <p14:creationId xmlns:p14="http://schemas.microsoft.com/office/powerpoint/2010/main" val="139707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the output</a:t>
            </a:r>
            <a:r>
              <a:rPr lang="en-US" baseline="0" dirty="0" smtClean="0"/>
              <a:t> that SMEs would receive. It has the comment ID, the text from the comment, a link to the comment and a column for each section of the proposed rule with probability scores that the comment discusses that section. If the model is working well, the scores should be bimodal, meaning, in this case, that most scores are either near 0 or 100%. Now, what SMEs can do with this is sort the document by their section’s results and work their way through the list.</a:t>
            </a:r>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7</a:t>
            </a:fld>
            <a:endParaRPr lang="en-US"/>
          </a:p>
        </p:txBody>
      </p:sp>
    </p:spTree>
    <p:extLst>
      <p:ext uri="{BB962C8B-B14F-4D97-AF65-F5344CB8AC3E}">
        <p14:creationId xmlns:p14="http://schemas.microsoft.com/office/powerpoint/2010/main" val="192009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74BE41-EBD8-480E-B3D0-66EAD6969576}" type="slidenum">
              <a:rPr lang="en-US" smtClean="0"/>
              <a:t>8</a:t>
            </a:fld>
            <a:endParaRPr lang="en-US"/>
          </a:p>
        </p:txBody>
      </p:sp>
    </p:spTree>
    <p:extLst>
      <p:ext uri="{BB962C8B-B14F-4D97-AF65-F5344CB8AC3E}">
        <p14:creationId xmlns:p14="http://schemas.microsoft.com/office/powerpoint/2010/main" val="1947331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93610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89899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1010225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MS title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67" t="1177" r="-182" b="3456"/>
          <a:stretch/>
        </p:blipFill>
        <p:spPr>
          <a:xfrm>
            <a:off x="1" y="2438400"/>
            <a:ext cx="2245895" cy="1828800"/>
          </a:xfrm>
          <a:prstGeom prst="rect">
            <a:avLst/>
          </a:prstGeom>
          <a:effectLst/>
        </p:spPr>
      </p:pic>
      <p:sp>
        <p:nvSpPr>
          <p:cNvPr id="13" name="TextBox 12"/>
          <p:cNvSpPr txBox="1"/>
          <p:nvPr/>
        </p:nvSpPr>
        <p:spPr>
          <a:xfrm>
            <a:off x="-1668146" y="4928188"/>
            <a:ext cx="184666" cy="369332"/>
          </a:xfrm>
          <a:prstGeom prst="rect">
            <a:avLst/>
          </a:prstGeom>
          <a:noFill/>
        </p:spPr>
        <p:txBody>
          <a:bodyPr wrap="none" rtlCol="0">
            <a:spAutoFit/>
          </a:bodyPr>
          <a:lstStyle/>
          <a:p>
            <a:endParaRPr lang="en-US" dirty="0"/>
          </a:p>
        </p:txBody>
      </p:sp>
      <p:sp>
        <p:nvSpPr>
          <p:cNvPr id="12" name="Title 7"/>
          <p:cNvSpPr>
            <a:spLocks noGrp="1"/>
          </p:cNvSpPr>
          <p:nvPr>
            <p:ph type="title"/>
          </p:nvPr>
        </p:nvSpPr>
        <p:spPr>
          <a:xfrm>
            <a:off x="0" y="1371600"/>
            <a:ext cx="9144000" cy="1066800"/>
          </a:xfrm>
        </p:spPr>
        <p:txBody>
          <a:bodyPr/>
          <a:lstStyle/>
          <a:p>
            <a:r>
              <a:rPr lang="en-US" smtClean="0"/>
              <a:t>Click to edit Master title style</a:t>
            </a:r>
            <a:endParaRPr lang="en-US" dirty="0"/>
          </a:p>
        </p:txBody>
      </p:sp>
      <p:sp>
        <p:nvSpPr>
          <p:cNvPr id="8" name="Text Placeholder 2"/>
          <p:cNvSpPr>
            <a:spLocks noGrp="1"/>
          </p:cNvSpPr>
          <p:nvPr>
            <p:ph type="body" sz="quarter" idx="10" hasCustomPrompt="1"/>
          </p:nvPr>
        </p:nvSpPr>
        <p:spPr>
          <a:xfrm>
            <a:off x="5562600" y="3048000"/>
            <a:ext cx="3276600" cy="914400"/>
          </a:xfrm>
        </p:spPr>
        <p:txBody>
          <a:bodyPr>
            <a:normAutofit/>
          </a:bodyPr>
          <a:lstStyle>
            <a:lvl1pPr marL="0" indent="0" algn="l">
              <a:buNone/>
              <a:defRPr sz="2400" b="1" i="1">
                <a:solidFill>
                  <a:srgbClr val="084A9C"/>
                </a:solidFill>
              </a:defRPr>
            </a:lvl1pPr>
          </a:lstStyle>
          <a:p>
            <a:pPr algn="l"/>
            <a:r>
              <a:rPr lang="en-US" sz="2400" b="1" i="1" dirty="0" smtClean="0">
                <a:solidFill>
                  <a:srgbClr val="084A9C"/>
                </a:solidFill>
              </a:rPr>
              <a:t>Subtitle</a:t>
            </a:r>
          </a:p>
          <a:p>
            <a:pPr algn="l"/>
            <a:endParaRPr lang="en-US" sz="2800" b="0" i="1" dirty="0" smtClean="0">
              <a:solidFill>
                <a:srgbClr val="084A9C"/>
              </a:solidFill>
            </a:endParaRPr>
          </a:p>
        </p:txBody>
      </p:sp>
      <p:sp>
        <p:nvSpPr>
          <p:cNvPr id="9" name="Text Placeholder 2"/>
          <p:cNvSpPr>
            <a:spLocks noGrp="1"/>
          </p:cNvSpPr>
          <p:nvPr>
            <p:ph type="body" sz="quarter" idx="11" hasCustomPrompt="1"/>
          </p:nvPr>
        </p:nvSpPr>
        <p:spPr>
          <a:xfrm>
            <a:off x="5562600" y="4191000"/>
            <a:ext cx="3276600" cy="8382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400" b="1" i="1">
                <a:solidFill>
                  <a:srgbClr val="084A9C"/>
                </a:solidFill>
              </a:defRPr>
            </a:lvl1pPr>
          </a:lstStyle>
          <a:p>
            <a:pPr algn="l"/>
            <a:r>
              <a:rPr lang="en-US" sz="2400" b="0" i="1" dirty="0" smtClean="0">
                <a:solidFill>
                  <a:srgbClr val="084A9C"/>
                </a:solidFill>
              </a:rPr>
              <a:t>Presenter/Date</a:t>
            </a:r>
            <a:endParaRPr lang="en-US" sz="2800" b="0" i="1" dirty="0" smtClean="0">
              <a:solidFill>
                <a:srgbClr val="084A9C"/>
              </a:solidFill>
            </a:endParaRPr>
          </a:p>
          <a:p>
            <a:pPr algn="l"/>
            <a:endParaRPr lang="en-US" sz="2800" b="0" i="1" dirty="0" smtClean="0">
              <a:solidFill>
                <a:srgbClr val="084A9C"/>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sp>
        <p:nvSpPr>
          <p:cNvPr id="14" name="TextBox 13"/>
          <p:cNvSpPr txBox="1"/>
          <p:nvPr userDrawn="1"/>
        </p:nvSpPr>
        <p:spPr>
          <a:xfrm>
            <a:off x="-1668146" y="4928188"/>
            <a:ext cx="184666" cy="369332"/>
          </a:xfrm>
          <a:prstGeom prst="rect">
            <a:avLst/>
          </a:prstGeom>
          <a:noFill/>
        </p:spPr>
        <p:txBody>
          <a:bodyPr wrap="none" rtlCol="0">
            <a:spAutoFit/>
          </a:bodyPr>
          <a:lstStyle/>
          <a:p>
            <a:endParaRPr lang="en-US" dirty="0"/>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7595" y="228600"/>
            <a:ext cx="2652325" cy="914400"/>
          </a:xfrm>
          <a:prstGeom prst="rect">
            <a:avLst/>
          </a:prstGeom>
        </p:spPr>
      </p:pic>
      <p:pic>
        <p:nvPicPr>
          <p:cNvPr id="10" name="Picture 6" descr="medicalSM.jpg"/>
          <p:cNvPicPr>
            <a:picLocks noChangeAspect="1"/>
          </p:cNvPicPr>
          <p:nvPr userDrawn="1"/>
        </p:nvPicPr>
        <p:blipFill>
          <a:blip r:embed="rId4" cstate="print"/>
          <a:srcRect/>
          <a:stretch>
            <a:fillRect/>
          </a:stretch>
        </p:blipFill>
        <p:spPr bwMode="auto">
          <a:xfrm>
            <a:off x="2667000" y="2438400"/>
            <a:ext cx="2539707" cy="1828800"/>
          </a:xfrm>
          <a:prstGeom prst="rect">
            <a:avLst/>
          </a:prstGeom>
          <a:noFill/>
          <a:ln w="9525">
            <a:noFill/>
            <a:miter lim="800000"/>
            <a:headEnd/>
            <a:tailEnd/>
          </a:ln>
        </p:spPr>
      </p:pic>
      <p:pic>
        <p:nvPicPr>
          <p:cNvPr id="16" name="Picture 7" descr="prescription.jpg"/>
          <p:cNvPicPr>
            <a:picLocks noChangeAspect="1"/>
          </p:cNvPicPr>
          <p:nvPr userDrawn="1"/>
        </p:nvPicPr>
        <p:blipFill>
          <a:blip r:embed="rId5" cstate="print"/>
          <a:srcRect/>
          <a:stretch>
            <a:fillRect/>
          </a:stretch>
        </p:blipFill>
        <p:spPr bwMode="auto">
          <a:xfrm>
            <a:off x="1371600" y="4495800"/>
            <a:ext cx="2253343" cy="1752600"/>
          </a:xfrm>
          <a:prstGeom prst="rect">
            <a:avLst/>
          </a:prstGeom>
          <a:noFill/>
          <a:ln w="9525">
            <a:noFill/>
            <a:miter lim="800000"/>
            <a:headEnd/>
            <a:tailEnd/>
          </a:ln>
        </p:spPr>
      </p:pic>
      <p:cxnSp>
        <p:nvCxnSpPr>
          <p:cNvPr id="18" name="Straight Connector 17"/>
          <p:cNvCxnSpPr/>
          <p:nvPr userDrawn="1"/>
        </p:nvCxnSpPr>
        <p:spPr>
          <a:xfrm>
            <a:off x="0" y="2438400"/>
            <a:ext cx="9144000" cy="0"/>
          </a:xfrm>
          <a:prstGeom prst="line">
            <a:avLst/>
          </a:prstGeom>
          <a:ln w="5715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451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MS content2">
    <p:spTree>
      <p:nvGrpSpPr>
        <p:cNvPr id="1" name=""/>
        <p:cNvGrpSpPr/>
        <p:nvPr/>
      </p:nvGrpSpPr>
      <p:grpSpPr>
        <a:xfrm>
          <a:off x="0" y="0"/>
          <a:ext cx="0" cy="0"/>
          <a:chOff x="0" y="0"/>
          <a:chExt cx="0" cy="0"/>
        </a:xfrm>
      </p:grpSpPr>
      <p:sp>
        <p:nvSpPr>
          <p:cNvPr id="6" name="Content Placeholder 2"/>
          <p:cNvSpPr>
            <a:spLocks noGrp="1"/>
          </p:cNvSpPr>
          <p:nvPr>
            <p:ph idx="1"/>
          </p:nvPr>
        </p:nvSpPr>
        <p:spPr>
          <a:xfrm>
            <a:off x="228600" y="1673352"/>
            <a:ext cx="8668512" cy="42973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8"/>
          <p:cNvSpPr>
            <a:spLocks noGrp="1"/>
          </p:cNvSpPr>
          <p:nvPr>
            <p:ph type="title"/>
          </p:nvPr>
        </p:nvSpPr>
        <p:spPr>
          <a:xfrm>
            <a:off x="0" y="0"/>
            <a:ext cx="9144000" cy="1417320"/>
          </a:xfrm>
          <a:prstGeom prst="rect">
            <a:avLst/>
          </a:prstGeom>
          <a:solidFill>
            <a:srgbClr val="FFD004"/>
          </a:solidFill>
          <a:effectLst>
            <a:outerShdw dist="76200" dir="5640000" algn="tl" rotWithShape="0">
              <a:srgbClr val="084A9C"/>
            </a:outerShdw>
          </a:effectLst>
        </p:spPr>
        <p:txBody>
          <a:bodyPr vert="horz" lIns="91440" tIns="45720" rIns="91440" bIns="45720" rtlCol="0" anchor="ctr">
            <a:noAutofit/>
          </a:bodyPr>
          <a:lstStyle>
            <a:lvl1pPr algn="ctr">
              <a:defRPr sz="4200" b="1">
                <a:solidFill>
                  <a:srgbClr val="084A9C"/>
                </a:solidFill>
                <a:latin typeface="+mn-lt"/>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657" y="6143382"/>
            <a:ext cx="1582743" cy="638418"/>
          </a:xfrm>
          <a:prstGeom prst="rect">
            <a:avLst/>
          </a:prstGeom>
        </p:spPr>
      </p:pic>
      <p:sp>
        <p:nvSpPr>
          <p:cNvPr id="5" name="TextBox 4"/>
          <p:cNvSpPr txBox="1"/>
          <p:nvPr userDrawn="1"/>
        </p:nvSpPr>
        <p:spPr>
          <a:xfrm>
            <a:off x="2286000" y="6096000"/>
            <a:ext cx="4572000" cy="830997"/>
          </a:xfrm>
          <a:prstGeom prst="rect">
            <a:avLst/>
          </a:prstGeom>
          <a:noFill/>
        </p:spPr>
        <p:txBody>
          <a:bodyPr wrap="square" rtlCol="0">
            <a:spAutoFit/>
          </a:bodyPr>
          <a:lstStyle/>
          <a:p>
            <a:pPr algn="ctr"/>
            <a:r>
              <a:rPr lang="en-US" sz="800" b="1" i="0" kern="1200" dirty="0" smtClean="0">
                <a:solidFill>
                  <a:srgbClr val="084A9C"/>
                </a:solidFill>
                <a:latin typeface="+mn-lt"/>
                <a:ea typeface="+mn-ea"/>
                <a:cs typeface="+mn-cs"/>
              </a:rPr>
              <a:t>INFORMATION NOT RELEASABLE TO THE PUBLIC UNLESS AUTHORIZED BY LAW:</a:t>
            </a:r>
            <a:endParaRPr lang="en-US" sz="800" i="0" kern="1200" dirty="0" smtClean="0">
              <a:solidFill>
                <a:srgbClr val="084A9C"/>
              </a:solidFill>
              <a:latin typeface="+mn-lt"/>
              <a:ea typeface="+mn-ea"/>
              <a:cs typeface="+mn-cs"/>
            </a:endParaRPr>
          </a:p>
          <a:p>
            <a:pPr algn="ctr"/>
            <a:r>
              <a:rPr lang="en-US" sz="800" kern="1200" dirty="0" smtClean="0">
                <a:solidFill>
                  <a:srgbClr val="084A9C"/>
                </a:solidFill>
                <a:latin typeface="+mn-lt"/>
                <a:ea typeface="+mn-ea"/>
                <a:cs typeface="+mn-cs"/>
              </a:rPr>
              <a:t> </a:t>
            </a:r>
          </a:p>
          <a:p>
            <a:r>
              <a:rPr lang="en-US" sz="8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
        <p:nvSpPr>
          <p:cNvPr id="8" name="TextBox 7"/>
          <p:cNvSpPr txBox="1"/>
          <p:nvPr userDrawn="1"/>
        </p:nvSpPr>
        <p:spPr>
          <a:xfrm>
            <a:off x="8229600" y="6248400"/>
            <a:ext cx="457200" cy="307777"/>
          </a:xfrm>
          <a:prstGeom prst="rect">
            <a:avLst/>
          </a:prstGeom>
          <a:noFill/>
        </p:spPr>
        <p:txBody>
          <a:bodyPr wrap="square" rtlCol="0">
            <a:spAutoFit/>
          </a:bodyPr>
          <a:lstStyle/>
          <a:p>
            <a:pPr algn="ctr"/>
            <a:fld id="{A5966512-E2FD-4E44-8B8D-DE47019CC03E}" type="slidenum">
              <a:rPr lang="en-US" sz="1400" smtClean="0">
                <a:solidFill>
                  <a:srgbClr val="084A9C"/>
                </a:solidFill>
              </a:rPr>
              <a:pPr algn="ctr"/>
              <a:t>‹#›</a:t>
            </a:fld>
            <a:endParaRPr lang="en-US" sz="1400" dirty="0">
              <a:solidFill>
                <a:srgbClr val="084A9C"/>
              </a:solidFill>
            </a:endParaRPr>
          </a:p>
        </p:txBody>
      </p:sp>
    </p:spTree>
    <p:extLst>
      <p:ext uri="{BB962C8B-B14F-4D97-AF65-F5344CB8AC3E}">
        <p14:creationId xmlns:p14="http://schemas.microsoft.com/office/powerpoint/2010/main" val="1324873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831EC1-373F-44C0-81A1-6AA76726827E}" type="datetimeFigureOut">
              <a:rPr lang="en-US" smtClean="0"/>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31961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831EC1-373F-44C0-81A1-6AA76726827E}" type="datetimeFigureOut">
              <a:rPr lang="en-US" smtClean="0"/>
              <a:t>10/09/2018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5641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831EC1-373F-44C0-81A1-6AA76726827E}" type="datetimeFigureOut">
              <a:rPr lang="en-US" smtClean="0"/>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42537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831EC1-373F-44C0-81A1-6AA76726827E}" type="datetimeFigureOut">
              <a:rPr lang="en-US" smtClean="0"/>
              <a:t>10/09/2018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3339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831EC1-373F-44C0-81A1-6AA76726827E}" type="datetimeFigureOut">
              <a:rPr lang="en-US" smtClean="0"/>
              <a:t>10/09/2018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65326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31EC1-373F-44C0-81A1-6AA76726827E}" type="datetimeFigureOut">
              <a:rPr lang="en-US" smtClean="0"/>
              <a:t>10/09/2018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225804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81755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831EC1-373F-44C0-81A1-6AA76726827E}" type="datetimeFigureOut">
              <a:rPr lang="en-US" smtClean="0"/>
              <a:t>10/09/2018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7ED4C-7E20-4122-8B02-6E1BBF1F77D6}" type="slidenum">
              <a:rPr lang="en-US" smtClean="0"/>
              <a:t>‹#›</a:t>
            </a:fld>
            <a:endParaRPr lang="en-US"/>
          </a:p>
        </p:txBody>
      </p:sp>
    </p:spTree>
    <p:extLst>
      <p:ext uri="{BB962C8B-B14F-4D97-AF65-F5344CB8AC3E}">
        <p14:creationId xmlns:p14="http://schemas.microsoft.com/office/powerpoint/2010/main" val="3181426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831EC1-373F-44C0-81A1-6AA76726827E}" type="datetimeFigureOut">
              <a:rPr lang="en-US" smtClean="0"/>
              <a:t>10/09/2018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7ED4C-7E20-4122-8B02-6E1BBF1F77D6}" type="slidenum">
              <a:rPr lang="en-US" smtClean="0"/>
              <a:t>‹#›</a:t>
            </a:fld>
            <a:endParaRPr lang="en-US"/>
          </a:p>
        </p:txBody>
      </p:sp>
    </p:spTree>
    <p:extLst>
      <p:ext uri="{BB962C8B-B14F-4D97-AF65-F5344CB8AC3E}">
        <p14:creationId xmlns:p14="http://schemas.microsoft.com/office/powerpoint/2010/main" val="1360837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084A9C"/>
                </a:solidFill>
                <a:latin typeface="+mn-lt"/>
              </a:rPr>
              <a:t>Classification and </a:t>
            </a:r>
            <a:r>
              <a:rPr lang="en-US" b="1" dirty="0" smtClean="0">
                <a:solidFill>
                  <a:srgbClr val="084A9C"/>
                </a:solidFill>
                <a:latin typeface="+mn-lt"/>
              </a:rPr>
              <a:t>Text </a:t>
            </a:r>
            <a:r>
              <a:rPr lang="en-US" b="1" dirty="0">
                <a:solidFill>
                  <a:srgbClr val="084A9C"/>
                </a:solidFill>
                <a:latin typeface="+mn-lt"/>
              </a:rPr>
              <a:t>Analysis of </a:t>
            </a:r>
            <a:r>
              <a:rPr lang="en-US" b="1" dirty="0" smtClean="0">
                <a:solidFill>
                  <a:srgbClr val="084A9C"/>
                </a:solidFill>
                <a:latin typeface="+mn-lt"/>
              </a:rPr>
              <a:t>Public Comments </a:t>
            </a:r>
            <a:r>
              <a:rPr lang="en-US" b="1" dirty="0" smtClean="0">
                <a:solidFill>
                  <a:srgbClr val="084A9C"/>
                </a:solidFill>
                <a:latin typeface="+mn-lt"/>
              </a:rPr>
              <a:t>to Proposed Rules</a:t>
            </a:r>
            <a:endParaRPr lang="en-US" b="1" dirty="0">
              <a:solidFill>
                <a:srgbClr val="084A9C"/>
              </a:solidFill>
              <a:latin typeface="+mn-lt"/>
            </a:endParaRPr>
          </a:p>
        </p:txBody>
      </p:sp>
      <p:sp>
        <p:nvSpPr>
          <p:cNvPr id="3" name="Text Placeholder 2"/>
          <p:cNvSpPr>
            <a:spLocks noGrp="1"/>
          </p:cNvSpPr>
          <p:nvPr>
            <p:ph type="body" sz="quarter" idx="10"/>
          </p:nvPr>
        </p:nvSpPr>
        <p:spPr>
          <a:xfrm>
            <a:off x="5430643" y="3047999"/>
            <a:ext cx="3408557" cy="2449551"/>
          </a:xfrm>
        </p:spPr>
        <p:txBody>
          <a:bodyPr>
            <a:normAutofit/>
          </a:bodyPr>
          <a:lstStyle/>
          <a:p>
            <a:r>
              <a:rPr lang="en-US" sz="2000" dirty="0" smtClean="0"/>
              <a:t>Arthur Pignotti</a:t>
            </a:r>
          </a:p>
          <a:p>
            <a:r>
              <a:rPr lang="en-US" sz="2000" dirty="0" smtClean="0"/>
              <a:t>Health Insurance Specialist</a:t>
            </a:r>
          </a:p>
          <a:p>
            <a:r>
              <a:rPr lang="en-US" sz="2000" dirty="0" smtClean="0"/>
              <a:t>Centers for Medicare &amp; Medicaid Services (CMS)</a:t>
            </a:r>
            <a:endParaRPr lang="en-US" sz="2000" dirty="0" smtClean="0"/>
          </a:p>
          <a:p>
            <a:r>
              <a:rPr lang="en-US" sz="2000" dirty="0" smtClean="0"/>
              <a:t>Medicare Plan Payment Group</a:t>
            </a:r>
          </a:p>
          <a:p>
            <a:r>
              <a:rPr lang="en-US" sz="2000" dirty="0" smtClean="0"/>
              <a:t>arthur.pignotti@cms.hhs.gov</a:t>
            </a:r>
            <a:endParaRPr lang="en-US" sz="2000" dirty="0"/>
          </a:p>
        </p:txBody>
      </p:sp>
      <p:sp>
        <p:nvSpPr>
          <p:cNvPr id="5" name="TextBox 4"/>
          <p:cNvSpPr txBox="1"/>
          <p:nvPr/>
        </p:nvSpPr>
        <p:spPr>
          <a:xfrm>
            <a:off x="5715000" y="5791200"/>
            <a:ext cx="3276600" cy="969496"/>
          </a:xfrm>
          <a:prstGeom prst="rect">
            <a:avLst/>
          </a:prstGeom>
          <a:noFill/>
        </p:spPr>
        <p:txBody>
          <a:bodyPr wrap="square" rtlCol="0">
            <a:spAutoFit/>
          </a:bodyPr>
          <a:lstStyle/>
          <a:p>
            <a:pPr algn="ctr"/>
            <a:r>
              <a:rPr lang="en-US" sz="700" b="1" i="0" kern="1200" dirty="0" smtClean="0">
                <a:solidFill>
                  <a:srgbClr val="084A9C"/>
                </a:solidFill>
                <a:latin typeface="+mn-lt"/>
                <a:ea typeface="+mn-ea"/>
                <a:cs typeface="+mn-cs"/>
              </a:rPr>
              <a:t>INFORMATION NOT RELEASABLE TO THE PUBLIC UNLESS AUTHORIZED BY LAW:</a:t>
            </a:r>
            <a:endParaRPr lang="en-US" sz="700" i="0" kern="1200" dirty="0" smtClean="0">
              <a:solidFill>
                <a:srgbClr val="084A9C"/>
              </a:solidFill>
              <a:latin typeface="+mn-lt"/>
              <a:ea typeface="+mn-ea"/>
              <a:cs typeface="+mn-cs"/>
            </a:endParaRPr>
          </a:p>
          <a:p>
            <a:pPr algn="ctr"/>
            <a:r>
              <a:rPr lang="en-US" sz="700" kern="1200" dirty="0" smtClean="0">
                <a:solidFill>
                  <a:srgbClr val="084A9C"/>
                </a:solidFill>
                <a:latin typeface="+mn-lt"/>
                <a:ea typeface="+mn-ea"/>
                <a:cs typeface="+mn-cs"/>
              </a:rPr>
              <a:t> </a:t>
            </a:r>
          </a:p>
          <a:p>
            <a:r>
              <a:rPr lang="en-US" sz="700" kern="1200" dirty="0" smtClean="0">
                <a:solidFill>
                  <a:srgbClr val="084A9C"/>
                </a:solidFill>
                <a:latin typeface="+mn-lt"/>
                <a:ea typeface="+mn-ea"/>
                <a:cs typeface="+mn-cs"/>
              </a:rPr>
              <a:t>This information has not been publicly disclosed and may be privileged and confidential.  It is for internal government use only and must not be disseminated, distributed, or copied to persons not authorized to receive the information.  Unauthorized disclosure may result in prosecution to the full extent of the law.</a:t>
            </a:r>
          </a:p>
          <a:p>
            <a:endParaRPr lang="en-US" sz="800" dirty="0">
              <a:latin typeface="+mn-lt"/>
            </a:endParaRPr>
          </a:p>
        </p:txBody>
      </p:sp>
    </p:spTree>
    <p:extLst>
      <p:ext uri="{BB962C8B-B14F-4D97-AF65-F5344CB8AC3E}">
        <p14:creationId xmlns:p14="http://schemas.microsoft.com/office/powerpoint/2010/main" val="233718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ext uri="{D42A27DB-BD31-4B8C-83A1-F6EECF244321}">
                <p14:modId xmlns:p14="http://schemas.microsoft.com/office/powerpoint/2010/main" val="3170438587"/>
              </p:ext>
            </p:extLst>
          </p:nvPr>
        </p:nvGraphicFramePr>
        <p:xfrm>
          <a:off x="223283" y="1628127"/>
          <a:ext cx="8501449" cy="412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4400" dirty="0"/>
              <a:t>Background on Comment</a:t>
            </a:r>
            <a:br>
              <a:rPr lang="en-US" sz="4400" dirty="0"/>
            </a:br>
            <a:r>
              <a:rPr lang="en-US" sz="4400" dirty="0"/>
              <a:t>Review </a:t>
            </a:r>
            <a:r>
              <a:rPr lang="en-US" sz="4400" dirty="0" smtClean="0"/>
              <a:t>Process</a:t>
            </a:r>
            <a:endParaRPr lang="en-US" dirty="0"/>
          </a:p>
        </p:txBody>
      </p:sp>
      <p:pic>
        <p:nvPicPr>
          <p:cNvPr id="5" name="Picture 4"/>
          <p:cNvPicPr>
            <a:picLocks noChangeAspect="1"/>
          </p:cNvPicPr>
          <p:nvPr/>
        </p:nvPicPr>
        <p:blipFill>
          <a:blip r:embed="rId8"/>
          <a:stretch>
            <a:fillRect/>
          </a:stretch>
        </p:blipFill>
        <p:spPr>
          <a:xfrm>
            <a:off x="612103" y="3438995"/>
            <a:ext cx="649130" cy="649130"/>
          </a:xfrm>
          <a:prstGeom prst="rect">
            <a:avLst/>
          </a:prstGeom>
        </p:spPr>
      </p:pic>
      <p:sp>
        <p:nvSpPr>
          <p:cNvPr id="6" name="Right Arrow 5"/>
          <p:cNvSpPr/>
          <p:nvPr/>
        </p:nvSpPr>
        <p:spPr>
          <a:xfrm rot="5400000">
            <a:off x="828165" y="4020857"/>
            <a:ext cx="317092" cy="3212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9"/>
          <a:stretch>
            <a:fillRect/>
          </a:stretch>
        </p:blipFill>
        <p:spPr>
          <a:xfrm flipV="1">
            <a:off x="2437913" y="3515595"/>
            <a:ext cx="218737" cy="218737"/>
          </a:xfrm>
          <a:prstGeom prst="rect">
            <a:avLst/>
          </a:prstGeom>
        </p:spPr>
      </p:pic>
      <p:pic>
        <p:nvPicPr>
          <p:cNvPr id="8" name="Picture 7"/>
          <p:cNvPicPr>
            <a:picLocks noChangeAspect="1"/>
          </p:cNvPicPr>
          <p:nvPr/>
        </p:nvPicPr>
        <p:blipFill>
          <a:blip r:embed="rId9"/>
          <a:stretch>
            <a:fillRect/>
          </a:stretch>
        </p:blipFill>
        <p:spPr>
          <a:xfrm flipV="1">
            <a:off x="2270071" y="3837625"/>
            <a:ext cx="218737" cy="218737"/>
          </a:xfrm>
          <a:prstGeom prst="rect">
            <a:avLst/>
          </a:prstGeom>
        </p:spPr>
      </p:pic>
      <p:pic>
        <p:nvPicPr>
          <p:cNvPr id="9" name="Picture 8"/>
          <p:cNvPicPr>
            <a:picLocks noChangeAspect="1"/>
          </p:cNvPicPr>
          <p:nvPr/>
        </p:nvPicPr>
        <p:blipFill>
          <a:blip r:embed="rId9"/>
          <a:stretch>
            <a:fillRect/>
          </a:stretch>
        </p:blipFill>
        <p:spPr>
          <a:xfrm flipV="1">
            <a:off x="2854704" y="3518416"/>
            <a:ext cx="218737" cy="218737"/>
          </a:xfrm>
          <a:prstGeom prst="rect">
            <a:avLst/>
          </a:prstGeom>
        </p:spPr>
      </p:pic>
      <p:pic>
        <p:nvPicPr>
          <p:cNvPr id="10" name="Picture 9"/>
          <p:cNvPicPr>
            <a:picLocks noChangeAspect="1"/>
          </p:cNvPicPr>
          <p:nvPr/>
        </p:nvPicPr>
        <p:blipFill>
          <a:blip r:embed="rId9"/>
          <a:stretch>
            <a:fillRect/>
          </a:stretch>
        </p:blipFill>
        <p:spPr>
          <a:xfrm flipV="1">
            <a:off x="2992099" y="3837255"/>
            <a:ext cx="218737" cy="218737"/>
          </a:xfrm>
          <a:prstGeom prst="rect">
            <a:avLst/>
          </a:prstGeom>
        </p:spPr>
      </p:pic>
      <p:pic>
        <p:nvPicPr>
          <p:cNvPr id="11" name="Picture 10"/>
          <p:cNvPicPr>
            <a:picLocks noChangeAspect="1"/>
          </p:cNvPicPr>
          <p:nvPr/>
        </p:nvPicPr>
        <p:blipFill>
          <a:blip r:embed="rId9"/>
          <a:stretch>
            <a:fillRect/>
          </a:stretch>
        </p:blipFill>
        <p:spPr>
          <a:xfrm flipV="1">
            <a:off x="2435240" y="4177218"/>
            <a:ext cx="218737" cy="218737"/>
          </a:xfrm>
          <a:prstGeom prst="rect">
            <a:avLst/>
          </a:prstGeom>
        </p:spPr>
      </p:pic>
      <p:pic>
        <p:nvPicPr>
          <p:cNvPr id="12" name="Picture 11"/>
          <p:cNvPicPr>
            <a:picLocks noChangeAspect="1"/>
          </p:cNvPicPr>
          <p:nvPr/>
        </p:nvPicPr>
        <p:blipFill>
          <a:blip r:embed="rId9"/>
          <a:stretch>
            <a:fillRect/>
          </a:stretch>
        </p:blipFill>
        <p:spPr>
          <a:xfrm flipV="1">
            <a:off x="2815677" y="4191742"/>
            <a:ext cx="218737" cy="218737"/>
          </a:xfrm>
          <a:prstGeom prst="rect">
            <a:avLst/>
          </a:prstGeom>
        </p:spPr>
      </p:pic>
      <p:pic>
        <p:nvPicPr>
          <p:cNvPr id="13" name="Picture 4" descr="Regulations.gov - Your Voice in Federal Decision Maki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0872"/>
          <a:stretch/>
        </p:blipFill>
        <p:spPr bwMode="auto">
          <a:xfrm>
            <a:off x="465670" y="4324307"/>
            <a:ext cx="1101912" cy="211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2546038" y="3748401"/>
            <a:ext cx="402247" cy="402247"/>
          </a:xfrm>
          <a:prstGeom prst="rect">
            <a:avLst/>
          </a:prstGeom>
        </p:spPr>
      </p:pic>
      <p:pic>
        <p:nvPicPr>
          <p:cNvPr id="15" name="Picture 14"/>
          <p:cNvPicPr>
            <a:picLocks noChangeAspect="1"/>
          </p:cNvPicPr>
          <p:nvPr/>
        </p:nvPicPr>
        <p:blipFill>
          <a:blip r:embed="rId11"/>
          <a:stretch>
            <a:fillRect/>
          </a:stretch>
        </p:blipFill>
        <p:spPr>
          <a:xfrm>
            <a:off x="5692762" y="3389385"/>
            <a:ext cx="1025006" cy="1118813"/>
          </a:xfrm>
          <a:prstGeom prst="rect">
            <a:avLst/>
          </a:prstGeom>
        </p:spPr>
      </p:pic>
      <p:pic>
        <p:nvPicPr>
          <p:cNvPr id="16" name="Picture 15"/>
          <p:cNvPicPr>
            <a:picLocks noChangeAspect="1"/>
          </p:cNvPicPr>
          <p:nvPr/>
        </p:nvPicPr>
        <p:blipFill>
          <a:blip r:embed="rId12"/>
          <a:stretch>
            <a:fillRect/>
          </a:stretch>
        </p:blipFill>
        <p:spPr>
          <a:xfrm>
            <a:off x="7406784" y="3515034"/>
            <a:ext cx="1136136" cy="688807"/>
          </a:xfrm>
          <a:prstGeom prst="rect">
            <a:avLst/>
          </a:prstGeom>
        </p:spPr>
      </p:pic>
      <p:pic>
        <p:nvPicPr>
          <p:cNvPr id="17" name="Picture 16"/>
          <p:cNvPicPr>
            <a:picLocks noChangeAspect="1"/>
          </p:cNvPicPr>
          <p:nvPr/>
        </p:nvPicPr>
        <p:blipFill>
          <a:blip r:embed="rId13"/>
          <a:stretch>
            <a:fillRect/>
          </a:stretch>
        </p:blipFill>
        <p:spPr>
          <a:xfrm>
            <a:off x="3926214" y="3559652"/>
            <a:ext cx="1116196" cy="681449"/>
          </a:xfrm>
          <a:prstGeom prst="rect">
            <a:avLst/>
          </a:prstGeom>
        </p:spPr>
      </p:pic>
      <p:sp>
        <p:nvSpPr>
          <p:cNvPr id="18" name="Right Arrow 17"/>
          <p:cNvSpPr/>
          <p:nvPr/>
        </p:nvSpPr>
        <p:spPr>
          <a:xfrm rot="3600000" flipH="1">
            <a:off x="2810864" y="4123601"/>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7200000" flipH="1">
            <a:off x="2564691" y="4121159"/>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flipV="1">
            <a:off x="2457786" y="3902088"/>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4400000" flipH="1">
            <a:off x="2578031" y="3708662"/>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8000000" flipH="1">
            <a:off x="2826956" y="3714771"/>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10800000" flipV="1">
            <a:off x="2909209" y="3898695"/>
            <a:ext cx="109728" cy="109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Brace 23"/>
          <p:cNvSpPr/>
          <p:nvPr/>
        </p:nvSpPr>
        <p:spPr>
          <a:xfrm rot="16200000">
            <a:off x="5916327" y="2934225"/>
            <a:ext cx="697102" cy="373174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3772496" y="5012603"/>
            <a:ext cx="4984763"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smtClean="0"/>
              <a:t>Period can be as short as 30 days</a:t>
            </a:r>
            <a:endParaRPr lang="en-US" sz="2800" dirty="0"/>
          </a:p>
        </p:txBody>
      </p:sp>
    </p:spTree>
    <p:extLst>
      <p:ext uri="{BB962C8B-B14F-4D97-AF65-F5344CB8AC3E}">
        <p14:creationId xmlns:p14="http://schemas.microsoft.com/office/powerpoint/2010/main" val="16266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3352"/>
            <a:ext cx="2728784" cy="4297363"/>
          </a:xfrm>
        </p:spPr>
        <p:txBody>
          <a:bodyPr numCol="1">
            <a:normAutofit/>
          </a:bodyPr>
          <a:lstStyle/>
          <a:p>
            <a:pPr marL="0" indent="0" algn="ctr">
              <a:buNone/>
            </a:pPr>
            <a:r>
              <a:rPr lang="en-US" sz="1600" b="1" dirty="0" smtClean="0">
                <a:solidFill>
                  <a:srgbClr val="084A9C"/>
                </a:solidFill>
              </a:rPr>
              <a:t>Reduce the Time to Sort, </a:t>
            </a:r>
            <a:r>
              <a:rPr lang="en-US" sz="1600" b="1" dirty="0">
                <a:solidFill>
                  <a:srgbClr val="084A9C"/>
                </a:solidFill>
              </a:rPr>
              <a:t>Read, and </a:t>
            </a:r>
            <a:r>
              <a:rPr lang="en-US" sz="1600" b="1" dirty="0" smtClean="0">
                <a:solidFill>
                  <a:srgbClr val="084A9C"/>
                </a:solidFill>
              </a:rPr>
              <a:t>Analyze +1,000 </a:t>
            </a:r>
            <a:r>
              <a:rPr lang="en-US" sz="1600" b="1" dirty="0" smtClean="0">
                <a:solidFill>
                  <a:srgbClr val="084A9C"/>
                </a:solidFill>
              </a:rPr>
              <a:t>Pages </a:t>
            </a:r>
            <a:r>
              <a:rPr lang="en-US" sz="1600" b="1" dirty="0">
                <a:solidFill>
                  <a:srgbClr val="084A9C"/>
                </a:solidFill>
              </a:rPr>
              <a:t>of </a:t>
            </a:r>
            <a:r>
              <a:rPr lang="en-US" sz="1600" b="1" dirty="0" smtClean="0">
                <a:solidFill>
                  <a:srgbClr val="084A9C"/>
                </a:solidFill>
              </a:rPr>
              <a:t>Comments</a:t>
            </a:r>
            <a:r>
              <a:rPr lang="en-US" sz="1600" b="1" dirty="0">
                <a:solidFill>
                  <a:srgbClr val="084A9C"/>
                </a:solidFill>
              </a:rPr>
              <a:t>, </a:t>
            </a:r>
            <a:r>
              <a:rPr lang="en-US" sz="1600" b="1" dirty="0" smtClean="0">
                <a:solidFill>
                  <a:srgbClr val="084A9C"/>
                </a:solidFill>
              </a:rPr>
              <a:t>Mostly </a:t>
            </a:r>
            <a:r>
              <a:rPr lang="en-US" sz="1600" b="1" dirty="0">
                <a:solidFill>
                  <a:srgbClr val="084A9C"/>
                </a:solidFill>
              </a:rPr>
              <a:t>in PDF </a:t>
            </a:r>
            <a:r>
              <a:rPr lang="en-US" sz="1600" b="1" dirty="0" smtClean="0">
                <a:solidFill>
                  <a:srgbClr val="084A9C"/>
                </a:solidFill>
              </a:rPr>
              <a:t>Form</a:t>
            </a:r>
            <a:endParaRPr lang="en-US" sz="1600" b="1" dirty="0">
              <a:solidFill>
                <a:srgbClr val="084A9C"/>
              </a:solidFill>
            </a:endParaRPr>
          </a:p>
        </p:txBody>
      </p:sp>
      <p:sp>
        <p:nvSpPr>
          <p:cNvPr id="3" name="Title 2"/>
          <p:cNvSpPr>
            <a:spLocks noGrp="1"/>
          </p:cNvSpPr>
          <p:nvPr>
            <p:ph type="title"/>
          </p:nvPr>
        </p:nvSpPr>
        <p:spPr/>
        <p:txBody>
          <a:bodyPr/>
          <a:lstStyle/>
          <a:p>
            <a:r>
              <a:rPr lang="en-US" sz="4400" dirty="0" smtClean="0"/>
              <a:t>Customer </a:t>
            </a:r>
            <a:r>
              <a:rPr lang="en-US" sz="4400" dirty="0" smtClean="0"/>
              <a:t>Need: Automate Tasks to Spend More Time on Complex Tasks</a:t>
            </a:r>
            <a:endParaRPr lang="en-US" sz="4400" dirty="0"/>
          </a:p>
        </p:txBody>
      </p:sp>
      <p:pic>
        <p:nvPicPr>
          <p:cNvPr id="5" name="Picture 4"/>
          <p:cNvPicPr>
            <a:picLocks noChangeAspect="1"/>
          </p:cNvPicPr>
          <p:nvPr/>
        </p:nvPicPr>
        <p:blipFill>
          <a:blip r:embed="rId3"/>
          <a:stretch>
            <a:fillRect/>
          </a:stretch>
        </p:blipFill>
        <p:spPr>
          <a:xfrm>
            <a:off x="276166" y="2793441"/>
            <a:ext cx="2751592" cy="2636204"/>
          </a:xfrm>
          <a:prstGeom prst="rect">
            <a:avLst/>
          </a:prstGeom>
        </p:spPr>
      </p:pic>
      <p:pic>
        <p:nvPicPr>
          <p:cNvPr id="7" name="Picture 6"/>
          <p:cNvPicPr>
            <a:picLocks noChangeAspect="1"/>
          </p:cNvPicPr>
          <p:nvPr/>
        </p:nvPicPr>
        <p:blipFill>
          <a:blip r:embed="rId4"/>
          <a:stretch>
            <a:fillRect/>
          </a:stretch>
        </p:blipFill>
        <p:spPr>
          <a:xfrm rot="20783423">
            <a:off x="6490736" y="2620991"/>
            <a:ext cx="1562362" cy="1562362"/>
          </a:xfrm>
          <a:prstGeom prst="rect">
            <a:avLst/>
          </a:prstGeom>
        </p:spPr>
      </p:pic>
      <p:pic>
        <p:nvPicPr>
          <p:cNvPr id="9" name="Picture 8"/>
          <p:cNvPicPr>
            <a:picLocks noChangeAspect="1"/>
          </p:cNvPicPr>
          <p:nvPr/>
        </p:nvPicPr>
        <p:blipFill>
          <a:blip r:embed="rId5"/>
          <a:stretch>
            <a:fillRect/>
          </a:stretch>
        </p:blipFill>
        <p:spPr>
          <a:xfrm rot="663560">
            <a:off x="3957246" y="3656664"/>
            <a:ext cx="1713142" cy="1869927"/>
          </a:xfrm>
          <a:prstGeom prst="rect">
            <a:avLst/>
          </a:prstGeom>
        </p:spPr>
      </p:pic>
      <p:pic>
        <p:nvPicPr>
          <p:cNvPr id="8" name="Picture 7"/>
          <p:cNvPicPr>
            <a:picLocks noChangeAspect="1"/>
          </p:cNvPicPr>
          <p:nvPr/>
        </p:nvPicPr>
        <p:blipFill>
          <a:blip r:embed="rId6"/>
          <a:stretch>
            <a:fillRect/>
          </a:stretch>
        </p:blipFill>
        <p:spPr>
          <a:xfrm rot="669676">
            <a:off x="6845134" y="4208280"/>
            <a:ext cx="1699414" cy="1030307"/>
          </a:xfrm>
          <a:prstGeom prst="rect">
            <a:avLst/>
          </a:prstGeom>
        </p:spPr>
      </p:pic>
      <p:sp>
        <p:nvSpPr>
          <p:cNvPr id="10" name="Content Placeholder 1"/>
          <p:cNvSpPr txBox="1">
            <a:spLocks/>
          </p:cNvSpPr>
          <p:nvPr/>
        </p:nvSpPr>
        <p:spPr>
          <a:xfrm>
            <a:off x="3207608" y="1673352"/>
            <a:ext cx="2728784" cy="4297363"/>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084A9C"/>
                </a:solidFill>
              </a:rPr>
              <a:t>Quickly Brief </a:t>
            </a:r>
            <a:r>
              <a:rPr lang="en-US" sz="1600" b="1" dirty="0" smtClean="0">
                <a:solidFill>
                  <a:srgbClr val="084A9C"/>
                </a:solidFill>
              </a:rPr>
              <a:t>Leadership </a:t>
            </a:r>
            <a:r>
              <a:rPr lang="en-US" sz="1600" b="1" dirty="0" smtClean="0">
                <a:solidFill>
                  <a:srgbClr val="084A9C"/>
                </a:solidFill>
              </a:rPr>
              <a:t>to </a:t>
            </a:r>
            <a:r>
              <a:rPr lang="en-US" sz="1600" b="1" dirty="0" smtClean="0">
                <a:solidFill>
                  <a:srgbClr val="084A9C"/>
                </a:solidFill>
              </a:rPr>
              <a:t>Maintain Tight Deadlines</a:t>
            </a:r>
          </a:p>
        </p:txBody>
      </p:sp>
      <p:sp>
        <p:nvSpPr>
          <p:cNvPr id="11" name="Content Placeholder 1"/>
          <p:cNvSpPr txBox="1">
            <a:spLocks/>
          </p:cNvSpPr>
          <p:nvPr/>
        </p:nvSpPr>
        <p:spPr>
          <a:xfrm>
            <a:off x="6209439" y="1673352"/>
            <a:ext cx="2728784" cy="4297363"/>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smtClean="0">
                <a:solidFill>
                  <a:srgbClr val="084A9C"/>
                </a:solidFill>
              </a:rPr>
              <a:t>Ease the Workload of Follow-On Analyses </a:t>
            </a:r>
            <a:r>
              <a:rPr lang="en-US" sz="1600" b="1" dirty="0" smtClean="0">
                <a:solidFill>
                  <a:srgbClr val="084A9C"/>
                </a:solidFill>
              </a:rPr>
              <a:t>While Writing Final Rule</a:t>
            </a:r>
          </a:p>
          <a:p>
            <a:pPr algn="ctr"/>
            <a:endParaRPr lang="en-US" sz="1600" dirty="0"/>
          </a:p>
        </p:txBody>
      </p:sp>
      <p:pic>
        <p:nvPicPr>
          <p:cNvPr id="6" name="Picture 5"/>
          <p:cNvPicPr>
            <a:picLocks noChangeAspect="1"/>
          </p:cNvPicPr>
          <p:nvPr/>
        </p:nvPicPr>
        <p:blipFill>
          <a:blip r:embed="rId7"/>
          <a:stretch>
            <a:fillRect/>
          </a:stretch>
        </p:blipFill>
        <p:spPr>
          <a:xfrm rot="20600558">
            <a:off x="3428859" y="2769621"/>
            <a:ext cx="1581658" cy="1139134"/>
          </a:xfrm>
          <a:prstGeom prst="rect">
            <a:avLst/>
          </a:prstGeom>
        </p:spPr>
      </p:pic>
    </p:spTree>
    <p:extLst>
      <p:ext uri="{BB962C8B-B14F-4D97-AF65-F5344CB8AC3E}">
        <p14:creationId xmlns:p14="http://schemas.microsoft.com/office/powerpoint/2010/main" val="1514424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ext uri="{D42A27DB-BD31-4B8C-83A1-F6EECF244321}">
                <p14:modId xmlns:p14="http://schemas.microsoft.com/office/powerpoint/2010/main" val="2747127578"/>
              </p:ext>
            </p:extLst>
          </p:nvPr>
        </p:nvGraphicFramePr>
        <p:xfrm>
          <a:off x="223283" y="1628127"/>
          <a:ext cx="8501449" cy="412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4400" dirty="0" smtClean="0"/>
              <a:t>Solution: Topic Modeling Process </a:t>
            </a:r>
            <a:r>
              <a:rPr lang="en-US" sz="4400" dirty="0" smtClean="0"/>
              <a:t>to </a:t>
            </a:r>
            <a:r>
              <a:rPr lang="en-US" sz="4400" dirty="0" smtClean="0"/>
              <a:t>Automate Tedious Tasks</a:t>
            </a:r>
            <a:endParaRPr lang="en-US" dirty="0"/>
          </a:p>
        </p:txBody>
      </p:sp>
      <p:pic>
        <p:nvPicPr>
          <p:cNvPr id="24" name="Picture 23"/>
          <p:cNvPicPr>
            <a:picLocks noChangeAspect="1"/>
          </p:cNvPicPr>
          <p:nvPr/>
        </p:nvPicPr>
        <p:blipFill rotWithShape="1">
          <a:blip r:embed="rId8"/>
          <a:srcRect l="19990" t="12279" r="2917" b="12155"/>
          <a:stretch/>
        </p:blipFill>
        <p:spPr>
          <a:xfrm>
            <a:off x="6351057" y="3470295"/>
            <a:ext cx="1897058" cy="1030442"/>
          </a:xfrm>
          <a:prstGeom prst="rect">
            <a:avLst/>
          </a:prstGeom>
        </p:spPr>
      </p:pic>
      <p:pic>
        <p:nvPicPr>
          <p:cNvPr id="26" name="Picture 25"/>
          <p:cNvPicPr>
            <a:picLocks noChangeAspect="1"/>
          </p:cNvPicPr>
          <p:nvPr/>
        </p:nvPicPr>
        <p:blipFill rotWithShape="1">
          <a:blip r:embed="rId9"/>
          <a:srcRect l="14865" t="16224"/>
          <a:stretch/>
        </p:blipFill>
        <p:spPr>
          <a:xfrm>
            <a:off x="3657570" y="3429191"/>
            <a:ext cx="1693949" cy="1112651"/>
          </a:xfrm>
          <a:prstGeom prst="rect">
            <a:avLst/>
          </a:prstGeom>
        </p:spPr>
      </p:pic>
      <p:pic>
        <p:nvPicPr>
          <p:cNvPr id="27" name="Picture 26"/>
          <p:cNvPicPr>
            <a:picLocks noChangeAspect="1"/>
          </p:cNvPicPr>
          <p:nvPr/>
        </p:nvPicPr>
        <p:blipFill>
          <a:blip r:embed="rId10"/>
          <a:stretch>
            <a:fillRect/>
          </a:stretch>
        </p:blipFill>
        <p:spPr>
          <a:xfrm>
            <a:off x="875054" y="3429191"/>
            <a:ext cx="1560555" cy="1039531"/>
          </a:xfrm>
          <a:prstGeom prst="rect">
            <a:avLst/>
          </a:prstGeom>
        </p:spPr>
      </p:pic>
    </p:spTree>
    <p:extLst>
      <p:ext uri="{BB962C8B-B14F-4D97-AF65-F5344CB8AC3E}">
        <p14:creationId xmlns:p14="http://schemas.microsoft.com/office/powerpoint/2010/main" val="2300607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Topic Model</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9859" t="11634" r="25211" b="13549"/>
          <a:stretch/>
        </p:blipFill>
        <p:spPr>
          <a:xfrm>
            <a:off x="576905" y="2648961"/>
            <a:ext cx="2807594" cy="2390054"/>
          </a:xfrm>
          <a:prstGeom prst="rect">
            <a:avLst/>
          </a:prstGeom>
        </p:spPr>
      </p:pic>
      <p:sp>
        <p:nvSpPr>
          <p:cNvPr id="7" name="TextBox 6"/>
          <p:cNvSpPr txBox="1"/>
          <p:nvPr/>
        </p:nvSpPr>
        <p:spPr>
          <a:xfrm>
            <a:off x="721446" y="1955903"/>
            <a:ext cx="2731582" cy="369332"/>
          </a:xfrm>
          <a:prstGeom prst="rect">
            <a:avLst/>
          </a:prstGeom>
          <a:noFill/>
        </p:spPr>
        <p:txBody>
          <a:bodyPr wrap="none" rtlCol="0">
            <a:spAutoFit/>
          </a:bodyPr>
          <a:lstStyle/>
          <a:p>
            <a:pPr algn="ctr"/>
            <a:r>
              <a:rPr lang="en-US" b="1" dirty="0" smtClean="0"/>
              <a:t>Example Topic: ESRD </a:t>
            </a:r>
            <a:r>
              <a:rPr lang="en-US" b="1" dirty="0" smtClean="0"/>
              <a:t>Rates</a:t>
            </a:r>
            <a:endParaRPr lang="en-US" b="1" dirty="0"/>
          </a:p>
        </p:txBody>
      </p:sp>
      <p:pic>
        <p:nvPicPr>
          <p:cNvPr id="10" name="Picture 9"/>
          <p:cNvPicPr>
            <a:picLocks noChangeAspect="1"/>
          </p:cNvPicPr>
          <p:nvPr/>
        </p:nvPicPr>
        <p:blipFill rotWithShape="1">
          <a:blip r:embed="rId4"/>
          <a:srcRect l="19990" t="12279" r="2917" b="12155"/>
          <a:stretch/>
        </p:blipFill>
        <p:spPr>
          <a:xfrm>
            <a:off x="3830881" y="2325235"/>
            <a:ext cx="5011680" cy="2722239"/>
          </a:xfrm>
          <a:prstGeom prst="rect">
            <a:avLst/>
          </a:prstGeom>
        </p:spPr>
      </p:pic>
    </p:spTree>
    <p:extLst>
      <p:ext uri="{BB962C8B-B14F-4D97-AF65-F5344CB8AC3E}">
        <p14:creationId xmlns:p14="http://schemas.microsoft.com/office/powerpoint/2010/main" val="32896280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Diagram 24"/>
          <p:cNvGraphicFramePr/>
          <p:nvPr>
            <p:extLst/>
          </p:nvPr>
        </p:nvGraphicFramePr>
        <p:xfrm>
          <a:off x="223283" y="1628127"/>
          <a:ext cx="8501449" cy="412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sz="4400" dirty="0" smtClean="0"/>
              <a:t>Solution: Topic Modeling Process </a:t>
            </a:r>
            <a:r>
              <a:rPr lang="en-US" sz="4400" dirty="0" smtClean="0"/>
              <a:t>to </a:t>
            </a:r>
            <a:r>
              <a:rPr lang="en-US" sz="4400" dirty="0" smtClean="0"/>
              <a:t>Automate Classification Tasks</a:t>
            </a:r>
            <a:endParaRPr lang="en-US" dirty="0"/>
          </a:p>
        </p:txBody>
      </p:sp>
      <p:pic>
        <p:nvPicPr>
          <p:cNvPr id="24" name="Picture 23"/>
          <p:cNvPicPr>
            <a:picLocks noChangeAspect="1"/>
          </p:cNvPicPr>
          <p:nvPr/>
        </p:nvPicPr>
        <p:blipFill rotWithShape="1">
          <a:blip r:embed="rId8"/>
          <a:srcRect l="19990" t="12279" r="2917" b="12155"/>
          <a:stretch/>
        </p:blipFill>
        <p:spPr>
          <a:xfrm>
            <a:off x="6351057" y="3470295"/>
            <a:ext cx="1897058" cy="1030442"/>
          </a:xfrm>
          <a:prstGeom prst="rect">
            <a:avLst/>
          </a:prstGeom>
        </p:spPr>
      </p:pic>
      <p:pic>
        <p:nvPicPr>
          <p:cNvPr id="26" name="Picture 25"/>
          <p:cNvPicPr>
            <a:picLocks noChangeAspect="1"/>
          </p:cNvPicPr>
          <p:nvPr/>
        </p:nvPicPr>
        <p:blipFill rotWithShape="1">
          <a:blip r:embed="rId9"/>
          <a:srcRect l="14865" t="16224"/>
          <a:stretch/>
        </p:blipFill>
        <p:spPr>
          <a:xfrm>
            <a:off x="3657570" y="3429191"/>
            <a:ext cx="1693949" cy="1112651"/>
          </a:xfrm>
          <a:prstGeom prst="rect">
            <a:avLst/>
          </a:prstGeom>
        </p:spPr>
      </p:pic>
      <p:pic>
        <p:nvPicPr>
          <p:cNvPr id="27" name="Picture 26"/>
          <p:cNvPicPr>
            <a:picLocks noChangeAspect="1"/>
          </p:cNvPicPr>
          <p:nvPr/>
        </p:nvPicPr>
        <p:blipFill>
          <a:blip r:embed="rId10"/>
          <a:stretch>
            <a:fillRect/>
          </a:stretch>
        </p:blipFill>
        <p:spPr>
          <a:xfrm>
            <a:off x="875054" y="3429191"/>
            <a:ext cx="1560555" cy="1039531"/>
          </a:xfrm>
          <a:prstGeom prst="rect">
            <a:avLst/>
          </a:prstGeom>
        </p:spPr>
      </p:pic>
    </p:spTree>
    <p:extLst>
      <p:ext uri="{BB962C8B-B14F-4D97-AF65-F5344CB8AC3E}">
        <p14:creationId xmlns:p14="http://schemas.microsoft.com/office/powerpoint/2010/main" val="292297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Output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76145769"/>
              </p:ext>
            </p:extLst>
          </p:nvPr>
        </p:nvGraphicFramePr>
        <p:xfrm>
          <a:off x="381741" y="1571353"/>
          <a:ext cx="8566950" cy="4693920"/>
        </p:xfrm>
        <a:graphic>
          <a:graphicData uri="http://schemas.openxmlformats.org/drawingml/2006/table">
            <a:tbl>
              <a:tblPr/>
              <a:tblGrid>
                <a:gridCol w="1500325"/>
                <a:gridCol w="1260629"/>
                <a:gridCol w="1056443"/>
                <a:gridCol w="1003177"/>
                <a:gridCol w="941033"/>
                <a:gridCol w="949910"/>
                <a:gridCol w="985422"/>
                <a:gridCol w="870011"/>
              </a:tblGrid>
              <a:tr h="0">
                <a:tc>
                  <a:txBody>
                    <a:bodyPr/>
                    <a:lstStyle/>
                    <a:p>
                      <a:pPr algn="l" fontAlgn="b"/>
                      <a:r>
                        <a:rPr lang="en-US" sz="1600" b="1" i="0" u="none" strike="noStrike" dirty="0" smtClean="0">
                          <a:solidFill>
                            <a:srgbClr val="FFFFFF"/>
                          </a:solidFill>
                          <a:effectLst/>
                          <a:latin typeface="Calibri" panose="020F0502020204030204" pitchFamily="34" charset="0"/>
                        </a:rPr>
                        <a:t>Comment ID</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l" fontAlgn="b"/>
                      <a:r>
                        <a:rPr lang="en-US" sz="1600" b="1" i="0" u="none" strike="noStrike" dirty="0" smtClean="0">
                          <a:solidFill>
                            <a:srgbClr val="FFFFFF"/>
                          </a:solidFill>
                          <a:effectLst/>
                          <a:latin typeface="Calibri" panose="020F0502020204030204" pitchFamily="34" charset="0"/>
                        </a:rPr>
                        <a:t>Text</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l" fontAlgn="b"/>
                      <a:r>
                        <a:rPr lang="en-US" sz="1600" b="1" i="0" u="none" strike="noStrike" dirty="0" smtClean="0">
                          <a:solidFill>
                            <a:srgbClr val="FFFFFF"/>
                          </a:solidFill>
                          <a:effectLst/>
                          <a:latin typeface="Calibri" panose="020F0502020204030204" pitchFamily="34" charset="0"/>
                        </a:rPr>
                        <a:t>Link</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A</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B</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C</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D</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Section </a:t>
                      </a:r>
                      <a:r>
                        <a:rPr lang="en-US" sz="1600" b="1" i="0" u="none" strike="noStrike" dirty="0" smtClean="0">
                          <a:solidFill>
                            <a:srgbClr val="FFFFFF"/>
                          </a:solidFill>
                          <a:effectLst/>
                          <a:latin typeface="Calibri" panose="020F0502020204030204" pitchFamily="34" charset="0"/>
                        </a:rPr>
                        <a:t>E</a:t>
                      </a:r>
                      <a:endParaRPr lang="en-US" sz="1600" b="1" i="0" u="none" strike="noStrike" dirty="0">
                        <a:solidFill>
                          <a:srgbClr val="FFFFFF"/>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B9BD5"/>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Rule#-0001-0-1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Lorem</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ipsu</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2</a:t>
                      </a:r>
                      <a:r>
                        <a:rPr lang="en-US" sz="1600" b="0" i="0" u="none" strike="noStrike" dirty="0">
                          <a:solidFill>
                            <a:srgbClr val="000000"/>
                          </a:solidFill>
                          <a:effectLst/>
                          <a:latin typeface="Calibri" panose="020F0502020204030204" pitchFamily="34" charset="0"/>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-0002-0-1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dolor sit</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C:\Comm…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-0003-0-1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amet</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muc</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C:\Comm…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75%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-0003-1-1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copiosae</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pr</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-0004-0-1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an, </a:t>
                      </a:r>
                      <a:r>
                        <a:rPr lang="en-US" sz="1600" b="0" i="0" u="none" strike="noStrike" dirty="0" err="1" smtClean="0">
                          <a:solidFill>
                            <a:srgbClr val="000000"/>
                          </a:solidFill>
                          <a:effectLst/>
                          <a:latin typeface="Calibri" panose="020F0502020204030204" pitchFamily="34" charset="0"/>
                        </a:rPr>
                        <a:t>eos</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mei</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-0004-1-1</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sensibus</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te</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92%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-0004-1-2</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Et </a:t>
                      </a:r>
                      <a:r>
                        <a:rPr lang="en-US" sz="1600" b="0" i="0" u="none" strike="noStrike" dirty="0" err="1" smtClean="0">
                          <a:solidFill>
                            <a:srgbClr val="000000"/>
                          </a:solidFill>
                          <a:effectLst/>
                          <a:latin typeface="Calibri" panose="020F0502020204030204" pitchFamily="34" charset="0"/>
                        </a:rPr>
                        <a:t>quem</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-0004-1-3</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omittantur</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4%</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-0004-1-4</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liberavisse</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97%</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Nihil</a:t>
                      </a:r>
                      <a:r>
                        <a:rPr lang="en-US" sz="1600" b="0" i="0" u="none" strike="noStrike" dirty="0" smtClean="0">
                          <a:solidFill>
                            <a:srgbClr val="000000"/>
                          </a:solidFill>
                          <a:effectLst/>
                          <a:latin typeface="Calibri" panose="020F0502020204030204" pitchFamily="34" charset="0"/>
                        </a:rPr>
                        <a:t> </a:t>
                      </a:r>
                      <a:r>
                        <a:rPr lang="en-US" sz="1600" b="0" i="0" u="none" strike="noStrike" dirty="0" err="1" smtClean="0">
                          <a:solidFill>
                            <a:srgbClr val="000000"/>
                          </a:solidFill>
                          <a:effectLst/>
                          <a:latin typeface="Calibri" panose="020F0502020204030204" pitchFamily="34" charset="0"/>
                        </a:rPr>
                        <a:t>dicant</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84%</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panose="020F0502020204030204" pitchFamily="34" charset="0"/>
                        </a:rPr>
                        <a:t>88%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-0004-1-6</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cetero</a:t>
                      </a:r>
                      <a:r>
                        <a:rPr lang="en-US" sz="1600" b="0" i="0" u="none" strike="noStrike" dirty="0" smtClean="0">
                          <a:solidFill>
                            <a:srgbClr val="000000"/>
                          </a:solidFill>
                          <a:effectLst/>
                          <a:latin typeface="Calibri" panose="020F0502020204030204" pitchFamily="34" charset="0"/>
                        </a:rPr>
                        <a:t> an</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-0004-1-7</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err="1" smtClean="0">
                          <a:solidFill>
                            <a:srgbClr val="000000"/>
                          </a:solidFill>
                          <a:effectLst/>
                          <a:latin typeface="Calibri" panose="020F0502020204030204" pitchFamily="34" charset="0"/>
                        </a:rPr>
                        <a:t>nam</a:t>
                      </a:r>
                      <a:r>
                        <a:rPr lang="en-US" sz="1600" b="0" i="0" u="none" strike="noStrike" dirty="0" smtClean="0">
                          <a:solidFill>
                            <a:srgbClr val="000000"/>
                          </a:solidFill>
                          <a:effectLst/>
                          <a:latin typeface="Calibri" panose="020F0502020204030204" pitchFamily="34" charset="0"/>
                        </a:rPr>
                        <a:t>, liber</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106">
                <a:tc>
                  <a:txBody>
                    <a:bodyPr/>
                    <a:lstStyle/>
                    <a:p>
                      <a:pPr algn="l" fontAlgn="b"/>
                      <a:r>
                        <a:rPr lang="en-US" sz="1600" b="0" i="0" u="none" strike="noStrike" dirty="0" smtClean="0">
                          <a:solidFill>
                            <a:srgbClr val="000000"/>
                          </a:solidFill>
                          <a:effectLst/>
                          <a:latin typeface="Calibri" panose="020F0502020204030204" pitchFamily="34" charset="0"/>
                        </a:rPr>
                        <a:t>Rule#</a:t>
                      </a:r>
                      <a:r>
                        <a:rPr lang="en-US" sz="1600" b="0" i="0" u="none" strike="noStrike" dirty="0" smtClean="0">
                          <a:solidFill>
                            <a:srgbClr val="000000"/>
                          </a:solidFill>
                          <a:effectLst/>
                          <a:latin typeface="Calibri" panose="020F0502020204030204" pitchFamily="34" charset="0"/>
                        </a:rPr>
                        <a:t>-0004-1-8</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err="1" smtClean="0">
                          <a:solidFill>
                            <a:srgbClr val="000000"/>
                          </a:solidFill>
                          <a:effectLst/>
                          <a:latin typeface="Calibri" panose="020F0502020204030204" pitchFamily="34" charset="0"/>
                        </a:rPr>
                        <a:t>Nonumy</a:t>
                      </a:r>
                      <a:r>
                        <a:rPr lang="en-US" sz="1600" b="0" i="0" u="none" strike="noStrike" dirty="0" smtClean="0">
                          <a:solidFill>
                            <a:srgbClr val="000000"/>
                          </a:solidFill>
                          <a:effectLst/>
                          <a:latin typeface="Calibri" panose="020F0502020204030204" pitchFamily="34" charset="0"/>
                        </a:rPr>
                        <a:t> lab</a:t>
                      </a:r>
                      <a:r>
                        <a:rPr lang="en-US" sz="1600" b="0" i="0" u="none" strike="noStrike" dirty="0" smtClean="0">
                          <a:solidFill>
                            <a:srgbClr val="000000"/>
                          </a:solidFill>
                          <a:effectLst/>
                          <a:latin typeface="Calibri" panose="020F0502020204030204" pitchFamily="34" charset="0"/>
                        </a:rPr>
                        <a:t>…</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b"/>
                      <a:r>
                        <a:rPr lang="en-US" sz="1600" b="0" i="0" u="none" strike="noStrike" dirty="0" smtClean="0">
                          <a:solidFill>
                            <a:srgbClr val="000000"/>
                          </a:solidFill>
                          <a:effectLst/>
                          <a:latin typeface="Calibri" panose="020F0502020204030204" pitchFamily="34" charset="0"/>
                        </a:rPr>
                        <a:t>C:\Comm…</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n-US" sz="1600" b="0" i="0" u="none" strike="noStrike" dirty="0" smtClean="0">
                          <a:solidFill>
                            <a:srgbClr val="000000"/>
                          </a:solidFill>
                          <a:effectLst/>
                          <a:latin typeface="Calibri" panose="020F0502020204030204" pitchFamily="34" charset="0"/>
                        </a:rPr>
                        <a:t>95%</a:t>
                      </a:r>
                      <a:endParaRPr lang="en-US" sz="16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bl>
          </a:graphicData>
        </a:graphic>
      </p:graphicFrame>
    </p:spTree>
    <p:extLst>
      <p:ext uri="{BB962C8B-B14F-4D97-AF65-F5344CB8AC3E}">
        <p14:creationId xmlns:p14="http://schemas.microsoft.com/office/powerpoint/2010/main" val="1974049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Automate tedious tasks so we can allocate more time important tasks</a:t>
            </a:r>
          </a:p>
          <a:p>
            <a:r>
              <a:rPr lang="en-US" dirty="0" smtClean="0"/>
              <a:t>Briefing sooner can mean earlier decisions </a:t>
            </a:r>
            <a:r>
              <a:rPr lang="en-US" dirty="0" smtClean="0"/>
              <a:t>and maintaining timelines</a:t>
            </a:r>
            <a:endParaRPr lang="en-US" dirty="0" smtClean="0"/>
          </a:p>
          <a:p>
            <a:r>
              <a:rPr lang="en-US" dirty="0" smtClean="0"/>
              <a:t>More time to analyze arguments on tougher decision points</a:t>
            </a:r>
            <a:endParaRPr lang="en-US" dirty="0" smtClean="0"/>
          </a:p>
          <a:p>
            <a:r>
              <a:rPr lang="en-US" dirty="0" smtClean="0"/>
              <a:t>Outputs from the process </a:t>
            </a:r>
            <a:r>
              <a:rPr lang="en-US" dirty="0" smtClean="0"/>
              <a:t>can be used as inputs </a:t>
            </a:r>
            <a:endParaRPr lang="en-US" dirty="0" smtClean="0"/>
          </a:p>
          <a:p>
            <a:pPr lvl="1"/>
            <a:r>
              <a:rPr lang="en-US" dirty="0" smtClean="0"/>
              <a:t>Comment counts by industry by topic</a:t>
            </a:r>
          </a:p>
          <a:p>
            <a:pPr lvl="1"/>
            <a:r>
              <a:rPr lang="en-US" dirty="0" smtClean="0"/>
              <a:t>Possible sentiment analysis</a:t>
            </a:r>
          </a:p>
        </p:txBody>
      </p:sp>
      <p:sp>
        <p:nvSpPr>
          <p:cNvPr id="3" name="Title 2"/>
          <p:cNvSpPr>
            <a:spLocks noGrp="1"/>
          </p:cNvSpPr>
          <p:nvPr>
            <p:ph type="title"/>
          </p:nvPr>
        </p:nvSpPr>
        <p:spPr/>
        <p:txBody>
          <a:bodyPr/>
          <a:lstStyle/>
          <a:p>
            <a:r>
              <a:rPr lang="en-US" dirty="0" smtClean="0"/>
              <a:t>Benefits to Stakeholders</a:t>
            </a:r>
            <a:endParaRPr lang="en-US" dirty="0"/>
          </a:p>
        </p:txBody>
      </p:sp>
    </p:spTree>
    <p:extLst>
      <p:ext uri="{BB962C8B-B14F-4D97-AF65-F5344CB8AC3E}">
        <p14:creationId xmlns:p14="http://schemas.microsoft.com/office/powerpoint/2010/main" val="42448539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5285</TotalTime>
  <Words>1429</Words>
  <Application>Microsoft Office PowerPoint</Application>
  <PresentationFormat>On-screen Show (4:3)</PresentationFormat>
  <Paragraphs>187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Classification and Text Analysis of Public Comments to Proposed Rules</vt:lpstr>
      <vt:lpstr>Background on Comment Review Process</vt:lpstr>
      <vt:lpstr>Customer Need: Automate Tasks to Spend More Time on Complex Tasks</vt:lpstr>
      <vt:lpstr>Solution: Topic Modeling Process to Automate Tedious Tasks</vt:lpstr>
      <vt:lpstr>What is a Topic Model</vt:lpstr>
      <vt:lpstr>Solution: Topic Modeling Process to Automate Classification Tasks</vt:lpstr>
      <vt:lpstr>Example Output</vt:lpstr>
      <vt:lpstr>Benefits to Stakeholders</vt:lpstr>
    </vt:vector>
  </TitlesOfParts>
  <Company>CMS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 14 Part D Payment Reconciliation</dc:title>
  <dc:creator>Raghav Aggarwal</dc:creator>
  <cp:lastModifiedBy>Arthur Pignotti</cp:lastModifiedBy>
  <cp:revision>339</cp:revision>
  <dcterms:created xsi:type="dcterms:W3CDTF">2016-08-10T17:34:24Z</dcterms:created>
  <dcterms:modified xsi:type="dcterms:W3CDTF">2018-10-09T20:33:00Z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-29565832</vt:i4>
  </property>
  <property fmtid="{D5CDD505-2E9C-101B-9397-08002B2CF9AE}" pid="3" name="_NewReviewCycle">
    <vt:lpwstr/>
  </property>
  <property fmtid="{D5CDD505-2E9C-101B-9397-08002B2CF9AE}" pid="4" name="_EmailSubject">
    <vt:lpwstr>2016 recon deck</vt:lpwstr>
  </property>
  <property fmtid="{D5CDD505-2E9C-101B-9397-08002B2CF9AE}" pid="5" name="_AuthorEmail">
    <vt:lpwstr>Arthur.Pignotti@cms.hhs.gov</vt:lpwstr>
  </property>
  <property fmtid="{D5CDD505-2E9C-101B-9397-08002B2CF9AE}" pid="6" name="_AuthorEmailDisplayName">
    <vt:lpwstr>Pignotti, Arthur J. (CMS/CM)</vt:lpwstr>
  </property>
  <property fmtid="{D5CDD505-2E9C-101B-9397-08002B2CF9AE}" pid="7" name="_PreviousAdHocReviewCycleID">
    <vt:i4>1366071195</vt:i4>
  </property>
</Properties>
</file>